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92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71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F761C-D59A-4DBA-B359-4583657C5735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F2AAF-B118-4C61-ADE6-2F12701FF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72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184D40-4F0F-49A5-ADCD-8A936DA22F34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latin typeface="Arial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03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/>
              <a:t>lec02-parserCFG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5B3129-83C0-4BC7-B5A7-B60E5811C56D}" type="datetime4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July 19, 2025</a:t>
            </a:fld>
            <a:endParaRPr lang="en-US"/>
          </a:p>
        </p:txBody>
      </p:sp>
      <p:sp>
        <p:nvSpPr>
          <p:cNvPr id="12493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8D7873-16C6-4E1F-84F3-CD61177E230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  <p:sp>
        <p:nvSpPr>
          <p:cNvPr id="12493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4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45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3800" y="681038"/>
            <a:ext cx="4545013" cy="3408362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4798" y="4362155"/>
            <a:ext cx="5088404" cy="408869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664" tIns="43832" rIns="87664" bIns="4383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66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3800" y="681038"/>
            <a:ext cx="4545013" cy="3408362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4798" y="4362155"/>
            <a:ext cx="5088404" cy="408869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664" tIns="43832" rIns="87664" bIns="4383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36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F2AAF-B118-4C61-ADE6-2F12701FF42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50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7F2AAF-B118-4C61-ADE6-2F12701FF42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16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32E6-B55A-4E24-AC1A-FA114B576BC7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6CC19BE-7371-47B2-943B-F4A7FF6ACF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32E6-B55A-4E24-AC1A-FA114B576BC7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6CC19BE-7371-47B2-943B-F4A7FF6ACF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32E6-B55A-4E24-AC1A-FA114B576BC7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6CC19BE-7371-47B2-943B-F4A7FF6ACF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10832E6-B55A-4E24-AC1A-FA114B576BC7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19BE-7371-47B2-943B-F4A7FF6ACF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32E6-B55A-4E24-AC1A-FA114B576BC7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6CC19BE-7371-47B2-943B-F4A7FF6ACF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32E6-B55A-4E24-AC1A-FA114B576BC7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6CC19BE-7371-47B2-943B-F4A7FF6ACF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32E6-B55A-4E24-AC1A-FA114B576BC7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CC19BE-7371-47B2-943B-F4A7FF6ACF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6CC19BE-7371-47B2-943B-F4A7FF6ACF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32E6-B55A-4E24-AC1A-FA114B576BC7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6CC19BE-7371-47B2-943B-F4A7FF6ACF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10832E6-B55A-4E24-AC1A-FA114B576BC7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32E6-B55A-4E24-AC1A-FA114B576BC7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19BE-7371-47B2-943B-F4A7FF6ACF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6CC19BE-7371-47B2-943B-F4A7FF6ACF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32E6-B55A-4E24-AC1A-FA114B576BC7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10832E6-B55A-4E24-AC1A-FA114B576BC7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6CC19BE-7371-47B2-943B-F4A7FF6ACF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057400"/>
            <a:ext cx="8077200" cy="121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sz="4800" b="1" dirty="0">
                <a:solidFill>
                  <a:schemeClr val="tx1"/>
                </a:solidFill>
                <a:latin typeface="+mn-lt"/>
              </a:rPr>
              <a:t>Syntax Analysis</a:t>
            </a:r>
          </a:p>
        </p:txBody>
      </p:sp>
      <p:sp>
        <p:nvSpPr>
          <p:cNvPr id="307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026FD60-F092-4190-B331-9840380FBE71}" type="datetime1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 dirty="0">
              <a:latin typeface="Arial" charset="0"/>
            </a:endParaRP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6DA8DC-BF72-4030-82CD-5BDDC1EA7C12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Phases of a Compiler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A318-DCBA-4447-84B4-B53354073B57}" type="datetime1">
              <a:rPr lang="en-US" smtClean="0"/>
              <a:pPr/>
              <a:t>7/19/2025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352800" y="1514475"/>
            <a:ext cx="2138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 dirty="0"/>
              <a:t>Source program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276600" y="2200275"/>
            <a:ext cx="221138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 dirty="0"/>
              <a:t>Lexical analyzer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276600" y="2886075"/>
            <a:ext cx="21463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 dirty="0"/>
              <a:t>Syntax analyzer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200400" y="3571875"/>
            <a:ext cx="24320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Semantic analyzer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667000" y="4257675"/>
            <a:ext cx="3606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 dirty="0"/>
              <a:t>Intermediate code generator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352800" y="5019675"/>
            <a:ext cx="20780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Code optimizer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3352800" y="5934075"/>
            <a:ext cx="206216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Code generator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914400" y="3190875"/>
            <a:ext cx="1808163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Symbol table</a:t>
            </a:r>
          </a:p>
          <a:p>
            <a:r>
              <a:rPr lang="en-US" i="0"/>
              <a:t>manager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6308725" y="3460750"/>
            <a:ext cx="18256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Error handler</a:t>
            </a: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4343400" y="19716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4343400" y="26574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4343400" y="3343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4343400" y="41052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4343400" y="47148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4343400" y="55530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Hexagon 22"/>
          <p:cNvSpPr/>
          <p:nvPr/>
        </p:nvSpPr>
        <p:spPr>
          <a:xfrm>
            <a:off x="2895600" y="2667000"/>
            <a:ext cx="2971800" cy="838200"/>
          </a:xfrm>
          <a:prstGeom prst="hexagon">
            <a:avLst/>
          </a:prstGeom>
          <a:solidFill>
            <a:srgbClr val="002060">
              <a:alpha val="12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Syntax Analyzer</a:t>
            </a:r>
          </a:p>
        </p:txBody>
      </p:sp>
      <p:sp>
        <p:nvSpPr>
          <p:cNvPr id="4102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A4B6AD-3853-4ED2-A309-58D85048D7FB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C1B64A-04AC-4070-94BE-DB0E2CF5FC3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  <p:sp>
        <p:nvSpPr>
          <p:cNvPr id="410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000" i="1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i="1" dirty="0"/>
              <a:t>Syntax Analyzer</a:t>
            </a:r>
            <a:r>
              <a:rPr lang="en-US" sz="2400" dirty="0"/>
              <a:t> creates the </a:t>
            </a:r>
            <a:r>
              <a:rPr lang="en-US" sz="2400" dirty="0">
                <a:solidFill>
                  <a:srgbClr val="FF0000"/>
                </a:solidFill>
              </a:rPr>
              <a:t>syntactic structure </a:t>
            </a:r>
            <a:r>
              <a:rPr lang="en-US" sz="2400" dirty="0"/>
              <a:t>of the given source program.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This syntactic structure is mostly a </a:t>
            </a:r>
            <a:r>
              <a:rPr lang="en-US" sz="2400" i="1" dirty="0">
                <a:solidFill>
                  <a:srgbClr val="FF0000"/>
                </a:solidFill>
              </a:rPr>
              <a:t>parse tree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Syntax Analyzer is also known as </a:t>
            </a:r>
            <a:r>
              <a:rPr lang="en-US" sz="2400" i="1" dirty="0"/>
              <a:t>parser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The syntax of a programming is described by a </a:t>
            </a:r>
            <a:r>
              <a:rPr lang="en-US" sz="2400" i="1" dirty="0">
                <a:solidFill>
                  <a:srgbClr val="FF0000"/>
                </a:solidFill>
              </a:rPr>
              <a:t>context-free grammar </a:t>
            </a:r>
            <a:r>
              <a:rPr lang="en-US" sz="2400" i="1" dirty="0"/>
              <a:t>(CFG) or </a:t>
            </a:r>
            <a:r>
              <a:rPr lang="en-US" sz="2400" dirty="0"/>
              <a:t>BNF (Backus-Naur Form) notation.</a:t>
            </a:r>
          </a:p>
          <a:p>
            <a:pPr>
              <a:buNone/>
            </a:pPr>
            <a:endParaRPr lang="en-US" sz="1600" dirty="0"/>
          </a:p>
          <a:p>
            <a:pPr>
              <a:buNone/>
            </a:pPr>
            <a:endParaRPr lang="en-US" sz="2000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Syntax Analyzer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E1BE80-BD2D-4309-9425-224705F3D5A3}" type="datetime1">
              <a:rPr lang="en-US" smtClean="0"/>
              <a:pPr>
                <a:defRPr/>
              </a:pPr>
              <a:t>7/19/2025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3" name="Content Placeholder 32"/>
          <p:cNvSpPr>
            <a:spLocks noGrp="1"/>
          </p:cNvSpPr>
          <p:nvPr>
            <p:ph sz="quarter" idx="1"/>
          </p:nvPr>
        </p:nvSpPr>
        <p:spPr>
          <a:xfrm>
            <a:off x="152400" y="1295400"/>
            <a:ext cx="8839200" cy="5109584"/>
          </a:xfrm>
        </p:spPr>
        <p:txBody>
          <a:bodyPr>
            <a:normAutofit fontScale="92500" lnSpcReduction="10000"/>
          </a:bodyPr>
          <a:lstStyle/>
          <a:p>
            <a:endParaRPr lang="en-US" sz="2000" dirty="0"/>
          </a:p>
          <a:p>
            <a:r>
              <a:rPr lang="en-US" sz="2000" dirty="0"/>
              <a:t>The syntax analyzer (parser) checks whether a given source program </a:t>
            </a:r>
            <a:r>
              <a:rPr lang="en-US" sz="2000" dirty="0">
                <a:solidFill>
                  <a:srgbClr val="C00000"/>
                </a:solidFill>
              </a:rPr>
              <a:t>satisfies the rules implied </a:t>
            </a:r>
            <a:r>
              <a:rPr lang="en-US" sz="2000" dirty="0"/>
              <a:t>by a Context-Free Grammar (CFG) or not.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If it satisfies, the parser creates the parse tree of that program.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Otherwise the parser gives the error messages.</a:t>
            </a:r>
          </a:p>
          <a:p>
            <a:pPr lvl="1"/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/>
              <a:t>A CFG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gives a precise syntactic specification of a programming language.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the design of the grammar is an initial phase of the design of a compiler.</a:t>
            </a:r>
          </a:p>
          <a:p>
            <a:pPr marL="274320" lvl="1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r>
              <a:rPr lang="en-US" sz="2200" dirty="0"/>
              <a:t>A CFG G can be represented by four components, denoted G=(V,T, P,S)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V is the set of variables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 is the set of terminals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 is the set of production rules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 is the start symbol.</a:t>
            </a:r>
          </a:p>
          <a:p>
            <a:pPr lvl="1"/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Parser</a:t>
            </a:r>
          </a:p>
        </p:txBody>
      </p:sp>
      <p:sp>
        <p:nvSpPr>
          <p:cNvPr id="5146" name="Date Placeholder 1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4AEA92C-531E-4014-944C-9310A9420847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48B4A8-5ADE-4FB3-A567-38006051FDD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609600" y="2133600"/>
            <a:ext cx="7772400" cy="2997200"/>
            <a:chOff x="685800" y="2667000"/>
            <a:chExt cx="7772400" cy="299720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676400" y="2743200"/>
              <a:ext cx="1346200" cy="939800"/>
              <a:chOff x="1360" y="1696"/>
              <a:chExt cx="976" cy="592"/>
            </a:xfrm>
          </p:grpSpPr>
          <p:sp>
            <p:nvSpPr>
              <p:cNvPr id="40" name="Rectangle 5"/>
              <p:cNvSpPr>
                <a:spLocks noChangeArrowheads="1"/>
              </p:cNvSpPr>
              <p:nvPr/>
            </p:nvSpPr>
            <p:spPr bwMode="auto">
              <a:xfrm>
                <a:off x="1360" y="1696"/>
                <a:ext cx="976" cy="592"/>
              </a:xfrm>
              <a:prstGeom prst="rect">
                <a:avLst/>
              </a:prstGeom>
              <a:noFill/>
              <a:ln w="508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Rectangle 6"/>
              <p:cNvSpPr>
                <a:spLocks noChangeArrowheads="1"/>
              </p:cNvSpPr>
              <p:nvPr/>
            </p:nvSpPr>
            <p:spPr bwMode="auto">
              <a:xfrm>
                <a:off x="1369" y="1703"/>
                <a:ext cx="943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algn="ctr" defTabSz="762000"/>
                <a:r>
                  <a:rPr lang="en-US" altLang="zh-TW">
                    <a:solidFill>
                      <a:srgbClr val="000000"/>
                    </a:solidFill>
                  </a:rPr>
                  <a:t>Lexical</a:t>
                </a:r>
              </a:p>
              <a:p>
                <a:pPr algn="ctr" defTabSz="762000"/>
                <a:r>
                  <a:rPr lang="en-US" altLang="zh-TW">
                    <a:solidFill>
                      <a:srgbClr val="000000"/>
                    </a:solidFill>
                  </a:rPr>
                  <a:t>Analyzer</a:t>
                </a:r>
                <a:endParaRPr lang="en-US" altLang="zh-TW" sz="2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4572000" y="2667000"/>
              <a:ext cx="990600" cy="939800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4572000" y="2895600"/>
              <a:ext cx="9461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en-US" altLang="zh-TW">
                  <a:solidFill>
                    <a:srgbClr val="000000"/>
                  </a:solidFill>
                </a:rPr>
                <a:t>Parser</a:t>
              </a:r>
              <a:endParaRPr lang="en-US" altLang="zh-TW" sz="2800">
                <a:solidFill>
                  <a:srgbClr val="000000"/>
                </a:solidFill>
              </a:endParaRPr>
            </a:p>
          </p:txBody>
        </p:sp>
        <p:sp>
          <p:nvSpPr>
            <p:cNvPr id="21" name="Rectangle 9"/>
            <p:cNvSpPr>
              <a:spLocks noChangeArrowheads="1"/>
            </p:cNvSpPr>
            <p:nvPr/>
          </p:nvSpPr>
          <p:spPr bwMode="auto">
            <a:xfrm>
              <a:off x="4343400" y="4724400"/>
              <a:ext cx="1549400" cy="939800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>
              <a:off x="4495800" y="4800600"/>
              <a:ext cx="1131888" cy="822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 defTabSz="762000"/>
              <a:r>
                <a:rPr lang="en-US" altLang="zh-TW">
                  <a:solidFill>
                    <a:srgbClr val="000000"/>
                  </a:solidFill>
                </a:rPr>
                <a:t>Symbol</a:t>
              </a:r>
            </a:p>
            <a:p>
              <a:pPr algn="ctr" defTabSz="762000"/>
              <a:r>
                <a:rPr lang="en-US" altLang="zh-TW">
                  <a:solidFill>
                    <a:srgbClr val="000000"/>
                  </a:solidFill>
                </a:rPr>
                <a:t>Table</a:t>
              </a:r>
              <a:endParaRPr lang="en-US" altLang="zh-TW" sz="2800">
                <a:solidFill>
                  <a:srgbClr val="000000"/>
                </a:solidFill>
              </a:endParaRPr>
            </a:p>
          </p:txBody>
        </p:sp>
        <p:sp>
          <p:nvSpPr>
            <p:cNvPr id="23" name="Line 11"/>
            <p:cNvSpPr>
              <a:spLocks noChangeShapeType="1"/>
            </p:cNvSpPr>
            <p:nvPr/>
          </p:nvSpPr>
          <p:spPr bwMode="auto">
            <a:xfrm>
              <a:off x="3063875" y="3044825"/>
              <a:ext cx="1508125" cy="31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12"/>
            <p:cNvSpPr>
              <a:spLocks noChangeShapeType="1"/>
            </p:cNvSpPr>
            <p:nvPr/>
          </p:nvSpPr>
          <p:spPr bwMode="auto">
            <a:xfrm>
              <a:off x="3063875" y="3425825"/>
              <a:ext cx="1508125" cy="31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lg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Rectangle 13"/>
            <p:cNvSpPr>
              <a:spLocks noChangeArrowheads="1"/>
            </p:cNvSpPr>
            <p:nvPr/>
          </p:nvSpPr>
          <p:spPr bwMode="auto">
            <a:xfrm>
              <a:off x="3352800" y="2667000"/>
              <a:ext cx="8604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en-US" altLang="zh-TW">
                  <a:solidFill>
                    <a:srgbClr val="000000"/>
                  </a:solidFill>
                </a:rPr>
                <a:t>token</a:t>
              </a:r>
            </a:p>
          </p:txBody>
        </p:sp>
        <p:sp>
          <p:nvSpPr>
            <p:cNvPr id="26" name="Rectangle 14"/>
            <p:cNvSpPr>
              <a:spLocks noChangeArrowheads="1"/>
            </p:cNvSpPr>
            <p:nvPr/>
          </p:nvSpPr>
          <p:spPr bwMode="auto">
            <a:xfrm>
              <a:off x="3124200" y="3352800"/>
              <a:ext cx="14605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en-US" altLang="zh-TW">
                  <a:solidFill>
                    <a:srgbClr val="000000"/>
                  </a:solidFill>
                </a:rPr>
                <a:t>next token</a:t>
              </a:r>
            </a:p>
          </p:txBody>
        </p:sp>
        <p:sp>
          <p:nvSpPr>
            <p:cNvPr id="27" name="Line 15"/>
            <p:cNvSpPr>
              <a:spLocks noChangeShapeType="1"/>
            </p:cNvSpPr>
            <p:nvPr/>
          </p:nvSpPr>
          <p:spPr bwMode="auto">
            <a:xfrm flipV="1">
              <a:off x="685800" y="3197225"/>
              <a:ext cx="1006475" cy="31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16"/>
            <p:cNvSpPr>
              <a:spLocks noChangeShapeType="1"/>
            </p:cNvSpPr>
            <p:nvPr/>
          </p:nvSpPr>
          <p:spPr bwMode="auto">
            <a:xfrm>
              <a:off x="5562600" y="3200400"/>
              <a:ext cx="10668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Rectangle 17"/>
            <p:cNvSpPr>
              <a:spLocks noChangeArrowheads="1"/>
            </p:cNvSpPr>
            <p:nvPr/>
          </p:nvSpPr>
          <p:spPr bwMode="auto">
            <a:xfrm>
              <a:off x="685800" y="2743200"/>
              <a:ext cx="9794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 defTabSz="762000"/>
              <a:r>
                <a:rPr lang="en-US" altLang="zh-TW">
                  <a:solidFill>
                    <a:srgbClr val="000000"/>
                  </a:solidFill>
                </a:rPr>
                <a:t>source</a:t>
              </a: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>
              <a:off x="2286000" y="3733800"/>
              <a:ext cx="2514600" cy="990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19"/>
            <p:cNvSpPr>
              <a:spLocks noChangeShapeType="1"/>
            </p:cNvSpPr>
            <p:nvPr/>
          </p:nvSpPr>
          <p:spPr bwMode="auto">
            <a:xfrm flipH="1">
              <a:off x="5410200" y="3657600"/>
              <a:ext cx="1905000" cy="10668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6629400" y="2667000"/>
              <a:ext cx="1346200" cy="939800"/>
              <a:chOff x="1360" y="1696"/>
              <a:chExt cx="976" cy="592"/>
            </a:xfrm>
          </p:grpSpPr>
          <p:sp>
            <p:nvSpPr>
              <p:cNvPr id="38" name="Rectangle 21"/>
              <p:cNvSpPr>
                <a:spLocks noChangeArrowheads="1"/>
              </p:cNvSpPr>
              <p:nvPr/>
            </p:nvSpPr>
            <p:spPr bwMode="auto">
              <a:xfrm>
                <a:off x="1360" y="1696"/>
                <a:ext cx="976" cy="592"/>
              </a:xfrm>
              <a:prstGeom prst="rect">
                <a:avLst/>
              </a:prstGeom>
              <a:noFill/>
              <a:ln w="508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Rectangle 22"/>
              <p:cNvSpPr>
                <a:spLocks noChangeArrowheads="1"/>
              </p:cNvSpPr>
              <p:nvPr/>
            </p:nvSpPr>
            <p:spPr bwMode="auto">
              <a:xfrm>
                <a:off x="1364" y="1703"/>
                <a:ext cx="953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algn="ctr" defTabSz="762000"/>
                <a:r>
                  <a:rPr lang="en-US" altLang="zh-TW">
                    <a:solidFill>
                      <a:srgbClr val="000000"/>
                    </a:solidFill>
                  </a:rPr>
                  <a:t>Semantic</a:t>
                </a:r>
              </a:p>
              <a:p>
                <a:pPr algn="ctr" defTabSz="762000"/>
                <a:r>
                  <a:rPr lang="en-US" altLang="zh-TW">
                    <a:solidFill>
                      <a:srgbClr val="000000"/>
                    </a:solidFill>
                  </a:rPr>
                  <a:t>Analyzer</a:t>
                </a:r>
                <a:endParaRPr lang="en-US" altLang="zh-TW" sz="2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3" name="Text Box 23"/>
            <p:cNvSpPr txBox="1">
              <a:spLocks noChangeArrowheads="1"/>
            </p:cNvSpPr>
            <p:nvPr/>
          </p:nvSpPr>
          <p:spPr bwMode="auto">
            <a:xfrm>
              <a:off x="5562600" y="2743200"/>
              <a:ext cx="979488" cy="45720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762000"/>
              <a:r>
                <a:rPr lang="en-US" altLang="zh-TW"/>
                <a:t>syntax</a:t>
              </a:r>
            </a:p>
          </p:txBody>
        </p:sp>
        <p:sp>
          <p:nvSpPr>
            <p:cNvPr id="34" name="Text Box 24"/>
            <p:cNvSpPr txBox="1">
              <a:spLocks noChangeArrowheads="1"/>
            </p:cNvSpPr>
            <p:nvPr/>
          </p:nvSpPr>
          <p:spPr bwMode="auto">
            <a:xfrm>
              <a:off x="5715000" y="3124200"/>
              <a:ext cx="639763" cy="45720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762000"/>
              <a:r>
                <a:rPr lang="en-US" altLang="zh-TW"/>
                <a:t>tree</a:t>
              </a: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762000" y="3124200"/>
              <a:ext cx="758825" cy="45720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762000"/>
              <a:r>
                <a:rPr lang="en-US" altLang="zh-TW"/>
                <a:t>code</a:t>
              </a:r>
            </a:p>
          </p:txBody>
        </p:sp>
        <p:sp>
          <p:nvSpPr>
            <p:cNvPr id="36" name="Line 26"/>
            <p:cNvSpPr>
              <a:spLocks noChangeShapeType="1"/>
            </p:cNvSpPr>
            <p:nvPr/>
          </p:nvSpPr>
          <p:spPr bwMode="auto">
            <a:xfrm flipV="1">
              <a:off x="8001000" y="3200400"/>
              <a:ext cx="457200" cy="31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27"/>
            <p:cNvSpPr>
              <a:spLocks noChangeShapeType="1"/>
            </p:cNvSpPr>
            <p:nvPr/>
          </p:nvSpPr>
          <p:spPr bwMode="auto">
            <a:xfrm>
              <a:off x="5105400" y="3581400"/>
              <a:ext cx="0" cy="11430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Parsers (cont.)</a:t>
            </a:r>
          </a:p>
        </p:txBody>
      </p:sp>
      <p:sp>
        <p:nvSpPr>
          <p:cNvPr id="6150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4672A6-FD28-4D9B-A78B-19463DA8F994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0A6916-9B18-4558-8373-AB720DFD8A6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  <p:sp>
        <p:nvSpPr>
          <p:cNvPr id="614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295400"/>
            <a:ext cx="8686800" cy="4953000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dirty="0"/>
              <a:t>Parsers can be categorized into two groups:</a:t>
            </a:r>
          </a:p>
          <a:p>
            <a:pPr marL="800100" lvl="1" indent="-342900"/>
            <a:endParaRPr lang="en-US" sz="1800" dirty="0">
              <a:solidFill>
                <a:schemeClr val="tx1"/>
              </a:solidFill>
            </a:endParaRPr>
          </a:p>
          <a:p>
            <a:pPr marL="274320" lvl="1" indent="0">
              <a:buNone/>
            </a:pPr>
            <a:r>
              <a:rPr lang="en-US" sz="1700" dirty="0"/>
              <a:t>Top-Down Parser</a:t>
            </a:r>
          </a:p>
          <a:p>
            <a:pPr marL="800100" lvl="1" indent="-342900"/>
            <a:r>
              <a:rPr lang="en-US" sz="1800" dirty="0">
                <a:solidFill>
                  <a:schemeClr val="tx1"/>
                </a:solidFill>
              </a:rPr>
              <a:t>the parse tree is created top to bottom, starting from the root.</a:t>
            </a:r>
          </a:p>
          <a:p>
            <a:pPr marL="274320" lvl="1" indent="0">
              <a:buNone/>
            </a:pPr>
            <a:r>
              <a:rPr lang="en-US" sz="1700" dirty="0"/>
              <a:t>Bottom-Up Parser</a:t>
            </a:r>
          </a:p>
          <a:p>
            <a:pPr marL="800100" lvl="1" indent="-342900"/>
            <a:r>
              <a:rPr lang="en-US" sz="1800" dirty="0">
                <a:solidFill>
                  <a:schemeClr val="tx1"/>
                </a:solidFill>
              </a:rPr>
              <a:t>the parse tree is created bottom to top; starting from the leaves</a:t>
            </a:r>
            <a:endParaRPr lang="en-US" dirty="0"/>
          </a:p>
          <a:p>
            <a:pPr marL="457200" indent="-457200"/>
            <a:r>
              <a:rPr lang="en-US" sz="2200" dirty="0"/>
              <a:t>Both top-down and bottom-up parsers scan the input from left to right (one symbol at a time). </a:t>
            </a:r>
          </a:p>
          <a:p>
            <a:pPr marL="457200" indent="-457200"/>
            <a:r>
              <a:rPr lang="en-US" sz="2200" dirty="0"/>
              <a:t>Efficient top-down and bottom-up parsers can be implemented only for sub-classes of context-free grammars.</a:t>
            </a:r>
          </a:p>
          <a:p>
            <a:pPr marL="800100" lvl="1" indent="-342900"/>
            <a:r>
              <a:rPr lang="en-US" sz="1800" dirty="0">
                <a:solidFill>
                  <a:schemeClr val="tx1"/>
                </a:solidFill>
              </a:rPr>
              <a:t>LL for top-down parsing ( </a:t>
            </a:r>
            <a:r>
              <a:rPr lang="en-US" sz="1800" b="1" dirty="0">
                <a:solidFill>
                  <a:srgbClr val="FF0000"/>
                </a:solidFill>
              </a:rPr>
              <a:t>L</a:t>
            </a:r>
            <a:r>
              <a:rPr lang="en-US" sz="1800" dirty="0">
                <a:solidFill>
                  <a:schemeClr val="tx1"/>
                </a:solidFill>
              </a:rPr>
              <a:t>eft to right scan, </a:t>
            </a:r>
            <a:r>
              <a:rPr lang="en-US" sz="1800" b="1" dirty="0">
                <a:solidFill>
                  <a:srgbClr val="FF0000"/>
                </a:solidFill>
              </a:rPr>
              <a:t>L</a:t>
            </a:r>
            <a:r>
              <a:rPr lang="en-US" sz="1800" dirty="0">
                <a:solidFill>
                  <a:schemeClr val="tx1"/>
                </a:solidFill>
              </a:rPr>
              <a:t>eft most derivation) </a:t>
            </a:r>
          </a:p>
          <a:p>
            <a:pPr marL="800100" lvl="1" indent="-342900"/>
            <a:r>
              <a:rPr lang="en-US" sz="1800" dirty="0">
                <a:solidFill>
                  <a:schemeClr val="tx1"/>
                </a:solidFill>
              </a:rPr>
              <a:t>LR for bottom-up parsing ( </a:t>
            </a:r>
            <a:r>
              <a:rPr lang="en-US" sz="1800" b="1" dirty="0">
                <a:solidFill>
                  <a:srgbClr val="FF0000"/>
                </a:solidFill>
              </a:rPr>
              <a:t>L</a:t>
            </a:r>
            <a:r>
              <a:rPr lang="en-US" sz="1800" dirty="0">
                <a:solidFill>
                  <a:schemeClr val="tx1"/>
                </a:solidFill>
              </a:rPr>
              <a:t>eft to right scan, </a:t>
            </a:r>
            <a:r>
              <a:rPr lang="en-US" sz="1800" b="1" dirty="0">
                <a:solidFill>
                  <a:srgbClr val="FF0000"/>
                </a:solidFill>
              </a:rPr>
              <a:t>R</a:t>
            </a:r>
            <a:r>
              <a:rPr lang="en-US" sz="1800" dirty="0">
                <a:solidFill>
                  <a:schemeClr val="tx1"/>
                </a:solidFill>
              </a:rPr>
              <a:t>ight most derivation)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Context-Free Grammars</a:t>
            </a:r>
          </a:p>
        </p:txBody>
      </p:sp>
      <p:sp>
        <p:nvSpPr>
          <p:cNvPr id="7174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0B0798-42DC-440D-A79C-4574E3A4AFFF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DF53BD-2E20-4298-BC60-932D1059427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371600"/>
            <a:ext cx="8763000" cy="5029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In a context-free grammar, we have: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A finite set of terminals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A finite set of non-terminals 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A finite set of production rules of the form</a:t>
            </a:r>
          </a:p>
          <a:p>
            <a:pPr lvl="2">
              <a:lnSpc>
                <a:spcPct val="90000"/>
              </a:lnSpc>
              <a:buNone/>
            </a:pPr>
            <a:r>
              <a:rPr lang="en-US" sz="1800" dirty="0"/>
              <a:t>	A </a:t>
            </a:r>
            <a:r>
              <a:rPr lang="en-US" sz="1800" dirty="0">
                <a:sym typeface="Symbol" pitchFamily="18" charset="2"/>
              </a:rPr>
              <a:t> </a:t>
            </a:r>
            <a:r>
              <a:rPr lang="en-US" dirty="0">
                <a:sym typeface="Symbol" pitchFamily="18" charset="2"/>
              </a:rPr>
              <a:t>	     </a:t>
            </a:r>
          </a:p>
          <a:p>
            <a:pPr lvl="2">
              <a:lnSpc>
                <a:spcPct val="90000"/>
              </a:lnSpc>
              <a:buNone/>
            </a:pPr>
            <a:r>
              <a:rPr lang="en-US" dirty="0">
                <a:sym typeface="Symbol" pitchFamily="18" charset="2"/>
              </a:rPr>
              <a:t>   where A is a non-terminal and   is a string of terminals and non-terminals (including the empty string)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A start symbol (one of the non-terminal symbol)</a:t>
            </a:r>
          </a:p>
          <a:p>
            <a:pPr>
              <a:lnSpc>
                <a:spcPct val="90000"/>
              </a:lnSpc>
            </a:pPr>
            <a:endParaRPr lang="en-US" sz="1000" dirty="0"/>
          </a:p>
          <a:p>
            <a:pPr>
              <a:lnSpc>
                <a:spcPct val="90000"/>
              </a:lnSpc>
            </a:pPr>
            <a:r>
              <a:rPr lang="en-US" dirty="0"/>
              <a:t>Example: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800" dirty="0">
                <a:solidFill>
                  <a:schemeClr val="tx1"/>
                </a:solidFill>
              </a:rPr>
              <a:t>E </a:t>
            </a:r>
            <a:r>
              <a:rPr lang="en-US" sz="2000" dirty="0">
                <a:solidFill>
                  <a:schemeClr val="tx1"/>
                </a:solidFill>
                <a:sym typeface="Symbol" pitchFamily="18" charset="2"/>
              </a:rPr>
              <a:t>  E + E   |   E – E   |   E * E   |  E / E   |   - E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solidFill>
                  <a:schemeClr val="tx1"/>
                </a:solidFill>
                <a:sym typeface="Symbol" pitchFamily="18" charset="2"/>
              </a:rPr>
              <a:t>E   ( E 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solidFill>
                  <a:schemeClr val="tx1"/>
                </a:solidFill>
                <a:sym typeface="Symbol" pitchFamily="18" charset="2"/>
              </a:rPr>
              <a:t>E  id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CFG: An Example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2A65C-30CF-4F7A-B62B-94AF22F86B24}" type="datetime1">
              <a:rPr lang="en-US" smtClean="0"/>
              <a:pPr>
                <a:defRPr/>
              </a:pPr>
              <a:t>7/19/2025</a:t>
            </a:fld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3B9B-F0A7-419A-A500-51AB8304C176}" type="slidenum">
              <a:rPr lang="en-US" altLang="zh-TW"/>
              <a:pPr/>
              <a:t>8</a:t>
            </a:fld>
            <a:endParaRPr lang="en-US" altLang="zh-TW"/>
          </a:p>
        </p:txBody>
      </p:sp>
      <p:sp>
        <p:nvSpPr>
          <p:cNvPr id="1024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676400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dirty="0"/>
              <a:t>Terminals: id, ‘+’, ‘-’, ‘*’, ‘/’, ‘(’, ‘)’</a:t>
            </a:r>
          </a:p>
          <a:p>
            <a:pPr>
              <a:buNone/>
            </a:pPr>
            <a:r>
              <a:rPr lang="en-US" altLang="zh-TW" dirty="0"/>
              <a:t>Nonterminals: </a:t>
            </a:r>
            <a:r>
              <a:rPr lang="en-US" altLang="zh-TW" i="1" dirty="0" err="1"/>
              <a:t>expr</a:t>
            </a:r>
            <a:r>
              <a:rPr lang="en-US" altLang="zh-TW" dirty="0"/>
              <a:t>, </a:t>
            </a:r>
            <a:r>
              <a:rPr lang="en-US" altLang="zh-TW" i="1" dirty="0"/>
              <a:t>op</a:t>
            </a:r>
            <a:endParaRPr lang="en-US" altLang="zh-TW" dirty="0"/>
          </a:p>
          <a:p>
            <a:pPr>
              <a:buNone/>
            </a:pPr>
            <a:r>
              <a:rPr lang="en-US" altLang="zh-TW" dirty="0"/>
              <a:t>Productions:</a:t>
            </a:r>
            <a:br>
              <a:rPr lang="en-US" altLang="zh-TW" dirty="0"/>
            </a:br>
            <a:r>
              <a:rPr lang="en-US" altLang="zh-TW" dirty="0"/>
              <a:t>	</a:t>
            </a:r>
            <a:r>
              <a:rPr lang="en-US" altLang="zh-TW" i="1" dirty="0" err="1"/>
              <a:t>expr</a:t>
            </a:r>
            <a:r>
              <a:rPr lang="en-US" altLang="zh-TW" dirty="0"/>
              <a:t> </a:t>
            </a:r>
            <a:r>
              <a:rPr lang="en-US" altLang="zh-TW" dirty="0">
                <a:sym typeface="Symbol" pitchFamily="18" charset="2"/>
              </a:rPr>
              <a:t> </a:t>
            </a:r>
            <a:r>
              <a:rPr lang="en-US" altLang="zh-TW" i="1" dirty="0" err="1">
                <a:sym typeface="Symbol" pitchFamily="18" charset="2"/>
              </a:rPr>
              <a:t>expr</a:t>
            </a:r>
            <a:r>
              <a:rPr lang="en-US" altLang="zh-TW" dirty="0">
                <a:sym typeface="Symbol" pitchFamily="18" charset="2"/>
              </a:rPr>
              <a:t> </a:t>
            </a:r>
            <a:r>
              <a:rPr lang="en-US" altLang="zh-TW" i="1" dirty="0">
                <a:sym typeface="Symbol" pitchFamily="18" charset="2"/>
              </a:rPr>
              <a:t>op</a:t>
            </a:r>
            <a:r>
              <a:rPr lang="en-US" altLang="zh-TW" dirty="0">
                <a:sym typeface="Symbol" pitchFamily="18" charset="2"/>
              </a:rPr>
              <a:t> </a:t>
            </a:r>
            <a:r>
              <a:rPr lang="en-US" altLang="zh-TW" i="1" dirty="0" err="1">
                <a:sym typeface="Symbol" pitchFamily="18" charset="2"/>
              </a:rPr>
              <a:t>expr</a:t>
            </a:r>
            <a:r>
              <a:rPr lang="en-US" altLang="zh-TW" dirty="0">
                <a:sym typeface="Symbol" pitchFamily="18" charset="2"/>
              </a:rPr>
              <a:t>              </a:t>
            </a:r>
            <a:br>
              <a:rPr lang="en-US" altLang="zh-TW" dirty="0">
                <a:sym typeface="Symbol" pitchFamily="18" charset="2"/>
              </a:rPr>
            </a:br>
            <a:r>
              <a:rPr lang="en-US" altLang="zh-TW" dirty="0">
                <a:sym typeface="Symbol" pitchFamily="18" charset="2"/>
              </a:rPr>
              <a:t> 	</a:t>
            </a:r>
            <a:r>
              <a:rPr lang="en-US" altLang="zh-TW" i="1" dirty="0" err="1"/>
              <a:t>expr</a:t>
            </a:r>
            <a:r>
              <a:rPr lang="en-US" altLang="zh-TW" dirty="0"/>
              <a:t> </a:t>
            </a:r>
            <a:r>
              <a:rPr lang="en-US" altLang="zh-TW" dirty="0">
                <a:sym typeface="Symbol" pitchFamily="18" charset="2"/>
              </a:rPr>
              <a:t> ‘(’ </a:t>
            </a:r>
            <a:r>
              <a:rPr lang="en-US" altLang="zh-TW" i="1" dirty="0" err="1">
                <a:sym typeface="Symbol" pitchFamily="18" charset="2"/>
              </a:rPr>
              <a:t>expr</a:t>
            </a:r>
            <a:r>
              <a:rPr lang="en-US" altLang="zh-TW" dirty="0">
                <a:sym typeface="Symbol" pitchFamily="18" charset="2"/>
              </a:rPr>
              <a:t> ‘)’ </a:t>
            </a:r>
            <a:br>
              <a:rPr lang="en-US" altLang="zh-TW" i="1" dirty="0">
                <a:sym typeface="Symbol" pitchFamily="18" charset="2"/>
              </a:rPr>
            </a:br>
            <a:r>
              <a:rPr lang="en-US" altLang="zh-TW" i="1" dirty="0">
                <a:sym typeface="Symbol" pitchFamily="18" charset="2"/>
              </a:rPr>
              <a:t>	</a:t>
            </a:r>
            <a:r>
              <a:rPr lang="en-US" altLang="zh-TW" i="1" dirty="0" err="1"/>
              <a:t>expr</a:t>
            </a:r>
            <a:r>
              <a:rPr lang="en-US" altLang="zh-TW" dirty="0"/>
              <a:t> </a:t>
            </a:r>
            <a:r>
              <a:rPr lang="en-US" altLang="zh-TW" dirty="0">
                <a:sym typeface="Symbol" pitchFamily="18" charset="2"/>
              </a:rPr>
              <a:t> ‘-’ </a:t>
            </a:r>
            <a:r>
              <a:rPr lang="en-US" altLang="zh-TW" i="1" dirty="0" err="1">
                <a:sym typeface="Symbol" pitchFamily="18" charset="2"/>
              </a:rPr>
              <a:t>expr</a:t>
            </a:r>
            <a:r>
              <a:rPr lang="en-US" altLang="zh-TW" i="1" dirty="0">
                <a:sym typeface="Symbol" pitchFamily="18" charset="2"/>
              </a:rPr>
              <a:t>    </a:t>
            </a:r>
            <a:br>
              <a:rPr lang="en-US" altLang="zh-TW" i="1" dirty="0">
                <a:sym typeface="Symbol" pitchFamily="18" charset="2"/>
              </a:rPr>
            </a:br>
            <a:r>
              <a:rPr lang="en-US" altLang="zh-TW" i="1" dirty="0">
                <a:sym typeface="Symbol" pitchFamily="18" charset="2"/>
              </a:rPr>
              <a:t> 	</a:t>
            </a:r>
            <a:r>
              <a:rPr lang="en-US" altLang="zh-TW" i="1" dirty="0" err="1"/>
              <a:t>expr</a:t>
            </a:r>
            <a:r>
              <a:rPr lang="en-US" altLang="zh-TW" dirty="0"/>
              <a:t> </a:t>
            </a:r>
            <a:r>
              <a:rPr lang="en-US" altLang="zh-TW" dirty="0">
                <a:sym typeface="Symbol" pitchFamily="18" charset="2"/>
              </a:rPr>
              <a:t> id</a:t>
            </a:r>
            <a:br>
              <a:rPr lang="en-US" altLang="zh-TW" dirty="0">
                <a:sym typeface="Symbol" pitchFamily="18" charset="2"/>
              </a:rPr>
            </a:br>
            <a:r>
              <a:rPr lang="en-US" altLang="zh-TW" dirty="0">
                <a:sym typeface="Symbol" pitchFamily="18" charset="2"/>
              </a:rPr>
              <a:t>	</a:t>
            </a:r>
            <a:r>
              <a:rPr lang="en-US" altLang="zh-TW" i="1" dirty="0">
                <a:sym typeface="Symbol" pitchFamily="18" charset="2"/>
              </a:rPr>
              <a:t>op</a:t>
            </a:r>
            <a:r>
              <a:rPr lang="en-US" altLang="zh-TW" dirty="0">
                <a:sym typeface="Symbol" pitchFamily="18" charset="2"/>
              </a:rPr>
              <a:t>  ‘+’ | ‘-’ | ‘*’ | ‘/’ </a:t>
            </a:r>
            <a:endParaRPr lang="en-US" altLang="zh-TW" dirty="0"/>
          </a:p>
          <a:p>
            <a:pPr>
              <a:buNone/>
            </a:pPr>
            <a:r>
              <a:rPr lang="en-US" altLang="zh-TW" dirty="0"/>
              <a:t>The start symbol: </a:t>
            </a:r>
            <a:r>
              <a:rPr lang="en-US" altLang="zh-TW" i="1" dirty="0" err="1"/>
              <a:t>expr</a:t>
            </a:r>
            <a:endParaRPr lang="en-US" altLang="zh-TW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Notational Conventions in CFG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E7B0DF-29A3-4798-BE57-CF21F63B8A33}" type="datetime1">
              <a:rPr lang="en-US" smtClean="0"/>
              <a:pPr>
                <a:defRPr/>
              </a:pPr>
              <a:t>7/19/2025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807-78BA-43F5-A45C-DB536B712064}" type="slidenum">
              <a:rPr lang="en-US" altLang="zh-TW"/>
              <a:pPr/>
              <a:t>9</a:t>
            </a:fld>
            <a:endParaRPr lang="en-US" altLang="zh-TW"/>
          </a:p>
        </p:txBody>
      </p:sp>
      <p:sp>
        <p:nvSpPr>
          <p:cNvPr id="2140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13588" y="1828800"/>
            <a:ext cx="8153400" cy="4114800"/>
          </a:xfrm>
        </p:spPr>
        <p:txBody>
          <a:bodyPr/>
          <a:lstStyle/>
          <a:p>
            <a:r>
              <a:rPr lang="en-US" altLang="zh-TW" b="1" dirty="0">
                <a:latin typeface="Courier New" pitchFamily="49" charset="0"/>
              </a:rPr>
              <a:t>a</a:t>
            </a:r>
            <a:r>
              <a:rPr lang="en-US" altLang="zh-TW" dirty="0"/>
              <a:t>, </a:t>
            </a:r>
            <a:r>
              <a:rPr lang="en-US" altLang="zh-TW" b="1" dirty="0">
                <a:latin typeface="Courier New" pitchFamily="49" charset="0"/>
              </a:rPr>
              <a:t>b</a:t>
            </a:r>
            <a:r>
              <a:rPr lang="en-US" altLang="zh-TW" dirty="0"/>
              <a:t>, </a:t>
            </a:r>
            <a:r>
              <a:rPr lang="en-US" altLang="zh-TW" b="1" dirty="0">
                <a:latin typeface="Courier New" pitchFamily="49" charset="0"/>
              </a:rPr>
              <a:t>c</a:t>
            </a:r>
            <a:r>
              <a:rPr lang="en-US" altLang="zh-TW" dirty="0"/>
              <a:t>, … [+-0-9], id: </a:t>
            </a:r>
            <a:r>
              <a:rPr lang="en-US" altLang="zh-TW" dirty="0">
                <a:solidFill>
                  <a:srgbClr val="0000FF"/>
                </a:solidFill>
              </a:rPr>
              <a:t>symbols</a:t>
            </a:r>
            <a:r>
              <a:rPr lang="en-US" altLang="zh-TW" dirty="0"/>
              <a:t>  are terminals</a:t>
            </a:r>
          </a:p>
          <a:p>
            <a:r>
              <a:rPr lang="en-US" altLang="zh-TW" b="1" dirty="0">
                <a:latin typeface="Courier New" pitchFamily="49" charset="0"/>
              </a:rPr>
              <a:t>A</a:t>
            </a:r>
            <a:r>
              <a:rPr lang="en-US" altLang="zh-TW" dirty="0"/>
              <a:t>, </a:t>
            </a:r>
            <a:r>
              <a:rPr lang="en-US" altLang="zh-TW" b="1" dirty="0">
                <a:latin typeface="Courier New" pitchFamily="49" charset="0"/>
              </a:rPr>
              <a:t>B</a:t>
            </a:r>
            <a:r>
              <a:rPr lang="en-US" altLang="zh-TW" dirty="0"/>
              <a:t>, </a:t>
            </a:r>
            <a:r>
              <a:rPr lang="en-US" altLang="zh-TW" b="1" dirty="0">
                <a:latin typeface="Courier New" pitchFamily="49" charset="0"/>
              </a:rPr>
              <a:t>C</a:t>
            </a:r>
            <a:r>
              <a:rPr lang="en-US" altLang="zh-TW" dirty="0"/>
              <a:t>,…,S, </a:t>
            </a:r>
            <a:r>
              <a:rPr lang="en-US" altLang="zh-TW" i="1" dirty="0" err="1"/>
              <a:t>expr,stmt</a:t>
            </a:r>
            <a:r>
              <a:rPr lang="en-US" altLang="zh-TW" i="1" dirty="0"/>
              <a:t>:</a:t>
            </a:r>
            <a:r>
              <a:rPr lang="en-US" altLang="zh-TW" dirty="0"/>
              <a:t> </a:t>
            </a:r>
            <a:r>
              <a:rPr lang="en-US" altLang="zh-TW" dirty="0">
                <a:solidFill>
                  <a:srgbClr val="0000FF"/>
                </a:solidFill>
              </a:rPr>
              <a:t>symbols</a:t>
            </a:r>
            <a:r>
              <a:rPr lang="en-US" altLang="zh-TW" dirty="0"/>
              <a:t>  are non terminals</a:t>
            </a:r>
          </a:p>
          <a:p>
            <a:r>
              <a:rPr lang="en-US" altLang="zh-TW" b="1" dirty="0">
                <a:latin typeface="Courier New" pitchFamily="49" charset="0"/>
              </a:rPr>
              <a:t>U</a:t>
            </a:r>
            <a:r>
              <a:rPr lang="en-US" altLang="zh-TW" dirty="0"/>
              <a:t>, </a:t>
            </a:r>
            <a:r>
              <a:rPr lang="en-US" altLang="zh-TW" b="1" dirty="0">
                <a:latin typeface="Courier New" pitchFamily="49" charset="0"/>
              </a:rPr>
              <a:t>V</a:t>
            </a:r>
            <a:r>
              <a:rPr lang="en-US" altLang="zh-TW" dirty="0"/>
              <a:t>, </a:t>
            </a:r>
            <a:r>
              <a:rPr lang="en-US" altLang="zh-TW" b="1" dirty="0">
                <a:latin typeface="Courier New" pitchFamily="49" charset="0"/>
              </a:rPr>
              <a:t>W</a:t>
            </a:r>
            <a:r>
              <a:rPr lang="en-US" altLang="zh-TW" dirty="0"/>
              <a:t>,…,X,Y,Z: grammar </a:t>
            </a:r>
            <a:r>
              <a:rPr lang="en-US" altLang="zh-TW" dirty="0">
                <a:solidFill>
                  <a:srgbClr val="0000FF"/>
                </a:solidFill>
              </a:rPr>
              <a:t>symbols</a:t>
            </a:r>
            <a:r>
              <a:rPr lang="en-US" altLang="zh-TW" dirty="0"/>
              <a:t> </a:t>
            </a:r>
          </a:p>
          <a:p>
            <a:r>
              <a:rPr lang="en-US" altLang="zh-TW" b="1" dirty="0"/>
              <a:t> </a:t>
            </a:r>
            <a:r>
              <a:rPr lang="en-US" altLang="zh-TW" b="1" dirty="0">
                <a:latin typeface="Symbol" pitchFamily="18" charset="2"/>
              </a:rPr>
              <a:t>a</a:t>
            </a:r>
            <a:r>
              <a:rPr lang="en-US" altLang="zh-TW" dirty="0">
                <a:latin typeface="Symbol" pitchFamily="18" charset="2"/>
              </a:rPr>
              <a:t>, </a:t>
            </a:r>
            <a:r>
              <a:rPr lang="en-US" altLang="zh-TW" b="1" dirty="0">
                <a:latin typeface="Symbol" pitchFamily="18" charset="2"/>
              </a:rPr>
              <a:t>b</a:t>
            </a:r>
            <a:r>
              <a:rPr lang="en-US" altLang="zh-TW" dirty="0">
                <a:latin typeface="Symbol" pitchFamily="18" charset="2"/>
              </a:rPr>
              <a:t>, </a:t>
            </a:r>
            <a:r>
              <a:rPr lang="en-US" altLang="zh-TW" b="1" dirty="0">
                <a:latin typeface="Symbol" pitchFamily="18" charset="2"/>
              </a:rPr>
              <a:t>g</a:t>
            </a:r>
            <a:r>
              <a:rPr lang="en-US" altLang="zh-TW" dirty="0">
                <a:latin typeface="Symbol" pitchFamily="18" charset="2"/>
              </a:rPr>
              <a:t>,</a:t>
            </a:r>
            <a:r>
              <a:rPr lang="en-US" altLang="zh-TW" dirty="0"/>
              <a:t>…denotes </a:t>
            </a:r>
            <a:r>
              <a:rPr lang="en-US" altLang="zh-TW" dirty="0">
                <a:solidFill>
                  <a:srgbClr val="FF3399"/>
                </a:solidFill>
              </a:rPr>
              <a:t>strings</a:t>
            </a:r>
            <a:r>
              <a:rPr lang="en-US" altLang="zh-TW" dirty="0"/>
              <a:t> of grammar </a:t>
            </a:r>
            <a:r>
              <a:rPr lang="en-US" altLang="zh-TW" dirty="0">
                <a:solidFill>
                  <a:srgbClr val="0000FF"/>
                </a:solidFill>
              </a:rPr>
              <a:t>symbols</a:t>
            </a:r>
            <a:r>
              <a:rPr lang="en-US" altLang="zh-TW" dirty="0"/>
              <a:t> </a:t>
            </a:r>
          </a:p>
          <a:p>
            <a:r>
              <a:rPr lang="en-US" altLang="zh-TW" b="1" dirty="0">
                <a:latin typeface="Courier New" pitchFamily="49" charset="0"/>
              </a:rPr>
              <a:t>u</a:t>
            </a:r>
            <a:r>
              <a:rPr lang="en-US" altLang="zh-TW" dirty="0"/>
              <a:t>, </a:t>
            </a:r>
            <a:r>
              <a:rPr lang="en-US" altLang="zh-TW" b="1" dirty="0">
                <a:latin typeface="Courier New" pitchFamily="49" charset="0"/>
              </a:rPr>
              <a:t>v</a:t>
            </a:r>
            <a:r>
              <a:rPr lang="en-US" altLang="zh-TW" dirty="0"/>
              <a:t>, </a:t>
            </a:r>
            <a:r>
              <a:rPr lang="en-US" altLang="zh-TW" b="1" dirty="0"/>
              <a:t>w</a:t>
            </a:r>
            <a:r>
              <a:rPr lang="en-US" altLang="zh-TW" dirty="0"/>
              <a:t>,…	denotes </a:t>
            </a:r>
            <a:r>
              <a:rPr lang="en-US" altLang="zh-TW" dirty="0">
                <a:solidFill>
                  <a:srgbClr val="FF3399"/>
                </a:solidFill>
              </a:rPr>
              <a:t>strings</a:t>
            </a:r>
            <a:r>
              <a:rPr lang="en-US" altLang="zh-TW" dirty="0"/>
              <a:t> of terminals</a:t>
            </a:r>
          </a:p>
          <a:p>
            <a:pPr>
              <a:buNone/>
            </a:pPr>
            <a:endParaRPr lang="en-US" altLang="zh-TW" dirty="0">
              <a:latin typeface="Symbol" pitchFamily="18" charset="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685800"/>
          </a:xfrm>
        </p:spPr>
        <p:txBody>
          <a:bodyPr>
            <a:normAutofit/>
          </a:bodyPr>
          <a:lstStyle/>
          <a:p>
            <a:r>
              <a:rPr lang="en-US" altLang="zh-TW" dirty="0">
                <a:solidFill>
                  <a:schemeClr val="tx1"/>
                </a:solidFill>
              </a:rPr>
              <a:t>Context-Free Grammars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04550A-3496-4174-B3BF-88D29833B255}" type="datetime1">
              <a:rPr lang="en-US" smtClean="0"/>
              <a:pPr>
                <a:defRPr/>
              </a:pPr>
              <a:t>7/19/2025</a:t>
            </a:fld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792C-5211-411E-B9B7-741023C56D6C}" type="slidenum">
              <a:rPr lang="en-US" altLang="zh-TW"/>
              <a:pPr/>
              <a:t>10</a:t>
            </a:fld>
            <a:endParaRPr lang="en-US" altLang="zh-TW"/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676400"/>
            <a:ext cx="8534400" cy="4572000"/>
          </a:xfrm>
        </p:spPr>
        <p:txBody>
          <a:bodyPr/>
          <a:lstStyle/>
          <a:p>
            <a:pPr>
              <a:buNone/>
            </a:pPr>
            <a:r>
              <a:rPr lang="en-US" altLang="zh-TW" dirty="0"/>
              <a:t>A set of </a:t>
            </a:r>
            <a:r>
              <a:rPr lang="en-US" altLang="zh-TW" b="1" i="1" dirty="0"/>
              <a:t>terminals</a:t>
            </a:r>
            <a:r>
              <a:rPr lang="en-US" altLang="zh-TW" dirty="0"/>
              <a:t>: basic symbols from which sentences are formed</a:t>
            </a:r>
          </a:p>
          <a:p>
            <a:pPr>
              <a:buNone/>
            </a:pPr>
            <a:r>
              <a:rPr lang="en-US" altLang="zh-TW" dirty="0"/>
              <a:t>A set of </a:t>
            </a:r>
            <a:r>
              <a:rPr lang="en-US" altLang="zh-TW" b="1" i="1" dirty="0"/>
              <a:t>nonterminals</a:t>
            </a:r>
            <a:r>
              <a:rPr lang="en-US" altLang="zh-TW" dirty="0"/>
              <a:t>: syntactic variables denoting set of strings </a:t>
            </a:r>
          </a:p>
          <a:p>
            <a:pPr>
              <a:buNone/>
            </a:pPr>
            <a:r>
              <a:rPr lang="en-US" altLang="zh-TW" dirty="0"/>
              <a:t>A set of </a:t>
            </a:r>
            <a:r>
              <a:rPr lang="en-US" altLang="zh-TW" b="1" i="1" dirty="0"/>
              <a:t>productions</a:t>
            </a:r>
            <a:r>
              <a:rPr lang="en-US" altLang="zh-TW" dirty="0"/>
              <a:t>: rules specifying how the terminals and nonterminals can be combined to form sentences</a:t>
            </a:r>
          </a:p>
          <a:p>
            <a:pPr>
              <a:buNone/>
            </a:pPr>
            <a:r>
              <a:rPr lang="en-US" altLang="zh-TW" dirty="0"/>
              <a:t>The </a:t>
            </a:r>
            <a:r>
              <a:rPr lang="en-US" altLang="zh-TW" b="1" i="1" dirty="0"/>
              <a:t>start symbol</a:t>
            </a:r>
            <a:r>
              <a:rPr lang="en-US" altLang="zh-TW" dirty="0"/>
              <a:t>: a distinguished nonterminal denoting the language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Derivations</a:t>
            </a:r>
          </a:p>
        </p:txBody>
      </p:sp>
      <p:sp>
        <p:nvSpPr>
          <p:cNvPr id="8200" name="Date Placeholder 8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1DD1E1-435F-4ECE-B578-FEC1D3358C96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44330F-8647-47B7-A7EE-40DD49837E5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  <p:sp>
        <p:nvSpPr>
          <p:cNvPr id="819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dirty="0"/>
              <a:t>E </a:t>
            </a:r>
            <a:r>
              <a:rPr lang="en-US" sz="2000" dirty="0">
                <a:sym typeface="Symbol" pitchFamily="18" charset="2"/>
              </a:rPr>
              <a:t> E+E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sym typeface="Symbol" pitchFamily="18" charset="2"/>
              </a:rPr>
              <a:t>E+E derives from 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sym typeface="Symbol" pitchFamily="18" charset="2"/>
              </a:rPr>
              <a:t>we can replace  E by E+E</a:t>
            </a:r>
          </a:p>
          <a:p>
            <a:pPr>
              <a:lnSpc>
                <a:spcPct val="90000"/>
              </a:lnSpc>
            </a:pP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/>
              <a:t>E </a:t>
            </a:r>
            <a:r>
              <a:rPr lang="en-US" sz="2000" dirty="0">
                <a:sym typeface="Symbol" pitchFamily="18" charset="2"/>
              </a:rPr>
              <a:t> E+E  </a:t>
            </a:r>
            <a:r>
              <a:rPr lang="en-US" sz="2000" dirty="0" err="1">
                <a:sym typeface="Symbol" pitchFamily="18" charset="2"/>
              </a:rPr>
              <a:t>id+E</a:t>
            </a:r>
            <a:r>
              <a:rPr lang="en-US" sz="2000" dirty="0">
                <a:sym typeface="Symbol" pitchFamily="18" charset="2"/>
              </a:rPr>
              <a:t>  </a:t>
            </a:r>
            <a:r>
              <a:rPr lang="en-US" sz="2000" dirty="0" err="1">
                <a:sym typeface="Symbol" pitchFamily="18" charset="2"/>
              </a:rPr>
              <a:t>id+id</a:t>
            </a: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sym typeface="Symbol" pitchFamily="18" charset="2"/>
              </a:rPr>
              <a:t>A sequence of replacements of non-terminal symbols is called a </a:t>
            </a:r>
            <a:r>
              <a:rPr lang="en-US" sz="2000" b="1" dirty="0">
                <a:sym typeface="Symbol" pitchFamily="18" charset="2"/>
              </a:rPr>
              <a:t>derivation</a:t>
            </a:r>
            <a:r>
              <a:rPr lang="en-US" sz="2000" dirty="0">
                <a:sym typeface="Symbol" pitchFamily="18" charset="2"/>
              </a:rPr>
              <a:t> of  </a:t>
            </a:r>
            <a:r>
              <a:rPr lang="en-US" sz="2000" dirty="0" err="1">
                <a:sym typeface="Symbol" pitchFamily="18" charset="2"/>
              </a:rPr>
              <a:t>id+id</a:t>
            </a:r>
            <a:r>
              <a:rPr lang="en-US" sz="2000" dirty="0">
                <a:sym typeface="Symbol" pitchFamily="18" charset="2"/>
              </a:rPr>
              <a:t> from E.</a:t>
            </a:r>
          </a:p>
          <a:p>
            <a:pPr>
              <a:lnSpc>
                <a:spcPct val="90000"/>
              </a:lnSpc>
            </a:pPr>
            <a:endParaRPr lang="en-US" sz="2000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Derivations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C3C88-A0DF-4DDA-9D15-DC351A435CA9}" type="datetime1">
              <a:rPr lang="en-US" smtClean="0"/>
              <a:pPr>
                <a:defRPr/>
              </a:pPr>
              <a:t>7/19/2025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>
                <a:sym typeface="Symbol" pitchFamily="18" charset="2"/>
              </a:rPr>
              <a:t>In general a derivation step is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solidFill>
                  <a:schemeClr val="tx1"/>
                </a:solidFill>
                <a:sym typeface="Symbol" pitchFamily="18" charset="2"/>
              </a:rPr>
              <a:t>A  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solidFill>
                  <a:schemeClr val="tx1"/>
                </a:solidFill>
                <a:sym typeface="Symbol" pitchFamily="18" charset="2"/>
              </a:rPr>
              <a:t>	if there is a production rule A in our grammar  where  and  are arbitrary strings of terminal and non-terminal symbols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000" dirty="0">
              <a:solidFill>
                <a:schemeClr val="tx1"/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>
                <a:sym typeface="Symbol" pitchFamily="18" charset="2"/>
              </a:rPr>
              <a:t></a:t>
            </a:r>
            <a:r>
              <a:rPr lang="en-US" sz="2000" baseline="-25000" dirty="0">
                <a:sym typeface="Symbol" pitchFamily="18" charset="2"/>
              </a:rPr>
              <a:t>1 </a:t>
            </a:r>
            <a:r>
              <a:rPr lang="en-US" sz="2000" dirty="0">
                <a:sym typeface="Symbol" pitchFamily="18" charset="2"/>
              </a:rPr>
              <a:t> </a:t>
            </a:r>
            <a:r>
              <a:rPr lang="en-US" sz="2000" baseline="-25000" dirty="0">
                <a:sym typeface="Symbol" pitchFamily="18" charset="2"/>
              </a:rPr>
              <a:t>2 </a:t>
            </a:r>
            <a:r>
              <a:rPr lang="en-US" sz="2000" dirty="0">
                <a:sym typeface="Symbol" pitchFamily="18" charset="2"/>
              </a:rPr>
              <a:t> ...  </a:t>
            </a:r>
            <a:r>
              <a:rPr lang="en-US" sz="2000" baseline="-25000" dirty="0">
                <a:sym typeface="Symbol" pitchFamily="18" charset="2"/>
              </a:rPr>
              <a:t>n 	</a:t>
            </a:r>
            <a:r>
              <a:rPr lang="en-US" sz="2000" dirty="0">
                <a:sym typeface="Symbol" pitchFamily="18" charset="2"/>
              </a:rPr>
              <a:t>(</a:t>
            </a:r>
            <a:r>
              <a:rPr lang="en-US" sz="2000" baseline="-25000" dirty="0">
                <a:sym typeface="Symbol" pitchFamily="18" charset="2"/>
              </a:rPr>
              <a:t>n  </a:t>
            </a:r>
            <a:r>
              <a:rPr lang="en-US" sz="2000" dirty="0">
                <a:sym typeface="Symbol" pitchFamily="18" charset="2"/>
              </a:rPr>
              <a:t>derives from </a:t>
            </a:r>
            <a:r>
              <a:rPr lang="en-US" sz="2000" baseline="-25000" dirty="0">
                <a:sym typeface="Symbol" pitchFamily="18" charset="2"/>
              </a:rPr>
              <a:t>1  </a:t>
            </a:r>
            <a:r>
              <a:rPr lang="en-US" sz="2000" dirty="0">
                <a:sym typeface="Symbol" pitchFamily="18" charset="2"/>
              </a:rPr>
              <a:t> or   </a:t>
            </a:r>
            <a:r>
              <a:rPr lang="en-US" sz="2000" baseline="-25000" dirty="0">
                <a:sym typeface="Symbol" pitchFamily="18" charset="2"/>
              </a:rPr>
              <a:t>1 </a:t>
            </a:r>
            <a:r>
              <a:rPr lang="en-US" sz="2000" dirty="0">
                <a:sym typeface="Symbol" pitchFamily="18" charset="2"/>
              </a:rPr>
              <a:t>derives </a:t>
            </a:r>
            <a:r>
              <a:rPr lang="en-US" sz="2000" baseline="-25000" dirty="0">
                <a:sym typeface="Symbol" pitchFamily="18" charset="2"/>
              </a:rPr>
              <a:t>n </a:t>
            </a:r>
            <a:r>
              <a:rPr lang="en-US" sz="2000" dirty="0">
                <a:sym typeface="Symbol" pitchFamily="18" charset="2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>
                <a:sym typeface="Symbol" pitchFamily="18" charset="2"/>
              </a:rPr>
              <a:t>	 	: derives in one step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>
                <a:sym typeface="Symbol" pitchFamily="18" charset="2"/>
              </a:rPr>
              <a:t>		: derives in zero or more steps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>
                <a:sym typeface="Symbol" pitchFamily="18" charset="2"/>
              </a:rPr>
              <a:t>		: derives in one or more steps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000" dirty="0">
              <a:sym typeface="Symbol" pitchFamily="18" charset="2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09600" y="4419600"/>
            <a:ext cx="331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Times New Roman" charset="0"/>
              </a:rPr>
              <a:t>+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09600" y="4114800"/>
            <a:ext cx="331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Times New Roman" charset="0"/>
              </a:rPr>
              <a:t>*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CFG - Terminology</a:t>
            </a:r>
          </a:p>
        </p:txBody>
      </p:sp>
      <p:sp>
        <p:nvSpPr>
          <p:cNvPr id="9224" name="Date Placeholder 8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AB1C0C-1B02-4B3A-8088-0203EC6F63B7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1C35F69-CBB1-475D-B894-FC07FE6548A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  <p:sp>
        <p:nvSpPr>
          <p:cNvPr id="9221" name="Rectangle 1027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600" dirty="0"/>
              <a:t>L(G) is </a:t>
            </a:r>
            <a:r>
              <a:rPr lang="en-US" sz="2600" i="1" dirty="0"/>
              <a:t>the language of G</a:t>
            </a:r>
            <a:r>
              <a:rPr lang="en-US" sz="2600" dirty="0"/>
              <a:t> (the language generated by G) which is a set of sentences.</a:t>
            </a:r>
          </a:p>
          <a:p>
            <a:r>
              <a:rPr lang="en-US" sz="2600" i="1" dirty="0"/>
              <a:t>A sentence of L(G)</a:t>
            </a:r>
            <a:r>
              <a:rPr lang="en-US" sz="2600" dirty="0"/>
              <a:t>  is a string of terminal symbols of G.</a:t>
            </a:r>
          </a:p>
          <a:p>
            <a:r>
              <a:rPr lang="en-US" sz="2600" dirty="0"/>
              <a:t>If  S is the start symbol of G then</a:t>
            </a:r>
          </a:p>
          <a:p>
            <a:pPr lvl="1">
              <a:buFont typeface="Symbol" pitchFamily="18" charset="2"/>
              <a:buNone/>
            </a:pP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 is  a sentence of L(G) </a:t>
            </a:r>
            <a:r>
              <a:rPr lang="en-US" sz="2400" dirty="0" err="1">
                <a:solidFill>
                  <a:schemeClr val="tx1"/>
                </a:solidFill>
                <a:sym typeface="Symbol" pitchFamily="18" charset="2"/>
              </a:rPr>
              <a:t>iff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  S      where  is a string of terminals of G.</a:t>
            </a:r>
          </a:p>
          <a:p>
            <a:pPr lvl="1">
              <a:buFontTx/>
              <a:buChar char="•"/>
            </a:pPr>
            <a:endParaRPr lang="en-US" sz="1800" dirty="0">
              <a:solidFill>
                <a:schemeClr val="tx1"/>
              </a:solidFill>
              <a:sym typeface="Symbol" pitchFamily="18" charset="2"/>
            </a:endParaRPr>
          </a:p>
          <a:p>
            <a:r>
              <a:rPr lang="en-US" sz="2600" dirty="0"/>
              <a:t>If G is a context-free grammar, L(G) is a </a:t>
            </a:r>
            <a:r>
              <a:rPr lang="en-US" sz="2600" i="1" dirty="0"/>
              <a:t>context-free language</a:t>
            </a:r>
            <a:r>
              <a:rPr lang="en-US" sz="2600" dirty="0"/>
              <a:t>.</a:t>
            </a:r>
          </a:p>
          <a:p>
            <a:r>
              <a:rPr lang="en-US" sz="2600" dirty="0"/>
              <a:t>Two grammars are </a:t>
            </a:r>
            <a:r>
              <a:rPr lang="en-US" sz="2600" i="1" dirty="0"/>
              <a:t>equivalent</a:t>
            </a:r>
            <a:r>
              <a:rPr lang="en-US" sz="2600" dirty="0"/>
              <a:t> if they produce the same language.</a:t>
            </a:r>
          </a:p>
          <a:p>
            <a:endParaRPr lang="en-US" dirty="0"/>
          </a:p>
          <a:p>
            <a:r>
              <a:rPr lang="en-US" dirty="0"/>
              <a:t>S </a:t>
            </a:r>
            <a:r>
              <a:rPr lang="en-US" dirty="0">
                <a:sym typeface="Symbol" pitchFamily="18" charset="2"/>
              </a:rPr>
              <a:t> </a:t>
            </a:r>
            <a:r>
              <a:rPr lang="en-US" sz="2800" dirty="0">
                <a:sym typeface="Symbol" pitchFamily="18" charset="2"/>
              </a:rPr>
              <a:t>	</a:t>
            </a:r>
          </a:p>
          <a:p>
            <a:pPr lvl="1"/>
            <a:r>
              <a:rPr lang="en-US" sz="1400" dirty="0">
                <a:sym typeface="Symbol" pitchFamily="18" charset="2"/>
              </a:rPr>
              <a:t> </a:t>
            </a:r>
            <a:r>
              <a:rPr lang="en-US" sz="1900" dirty="0">
                <a:sym typeface="Symbol" pitchFamily="18" charset="2"/>
              </a:rPr>
              <a:t>If  contains non-terminals, it is called a </a:t>
            </a:r>
            <a:r>
              <a:rPr lang="en-US" sz="1900" i="1" dirty="0">
                <a:sym typeface="Symbol" pitchFamily="18" charset="2"/>
              </a:rPr>
              <a:t>sentential</a:t>
            </a:r>
            <a:r>
              <a:rPr lang="en-US" sz="1900" dirty="0">
                <a:sym typeface="Symbol" pitchFamily="18" charset="2"/>
              </a:rPr>
              <a:t> form of G.</a:t>
            </a:r>
            <a:endParaRPr lang="en-US" sz="1400" dirty="0">
              <a:sym typeface="Symbol" pitchFamily="18" charset="2"/>
            </a:endParaRPr>
          </a:p>
          <a:p>
            <a:pPr lvl="1"/>
            <a:r>
              <a:rPr lang="en-US" sz="1900" dirty="0">
                <a:sym typeface="Symbol" pitchFamily="18" charset="2"/>
              </a:rPr>
              <a:t> If  does not contain non-terminals, it is called a </a:t>
            </a:r>
            <a:r>
              <a:rPr lang="en-US" sz="1900" i="1" dirty="0">
                <a:sym typeface="Symbol" pitchFamily="18" charset="2"/>
              </a:rPr>
              <a:t>sentence</a:t>
            </a:r>
            <a:r>
              <a:rPr lang="en-US" sz="1900" dirty="0">
                <a:sym typeface="Symbol" pitchFamily="18" charset="2"/>
              </a:rPr>
              <a:t> of G. </a:t>
            </a:r>
          </a:p>
        </p:txBody>
      </p:sp>
      <p:sp>
        <p:nvSpPr>
          <p:cNvPr id="9222" name="Text Box 1028"/>
          <p:cNvSpPr txBox="1">
            <a:spLocks noChangeArrowheads="1"/>
          </p:cNvSpPr>
          <p:nvPr/>
        </p:nvSpPr>
        <p:spPr bwMode="auto">
          <a:xfrm>
            <a:off x="3829050" y="2892425"/>
            <a:ext cx="285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charset="0"/>
              </a:rPr>
              <a:t>+</a:t>
            </a:r>
          </a:p>
        </p:txBody>
      </p:sp>
      <p:sp>
        <p:nvSpPr>
          <p:cNvPr id="9223" name="Text Box 1029"/>
          <p:cNvSpPr txBox="1">
            <a:spLocks noChangeArrowheads="1"/>
          </p:cNvSpPr>
          <p:nvPr/>
        </p:nvSpPr>
        <p:spPr bwMode="auto">
          <a:xfrm>
            <a:off x="855662" y="4614862"/>
            <a:ext cx="2873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charset="0"/>
              </a:rPr>
              <a:t>*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Derivation Example</a:t>
            </a:r>
          </a:p>
        </p:txBody>
      </p:sp>
      <p:sp>
        <p:nvSpPr>
          <p:cNvPr id="10246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BCB3988-599C-4796-AF12-B5F9BEE9BD19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88BB934-7E9F-47A1-A89C-35029952418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  <p:sp>
        <p:nvSpPr>
          <p:cNvPr id="1024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1527048"/>
            <a:ext cx="8839200" cy="45720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000" dirty="0"/>
              <a:t>       E</a:t>
            </a:r>
            <a:r>
              <a:rPr lang="en-US" dirty="0"/>
              <a:t> </a:t>
            </a:r>
            <a:r>
              <a:rPr lang="en-US" sz="2000" dirty="0">
                <a:sym typeface="Symbol" pitchFamily="18" charset="2"/>
              </a:rPr>
              <a:t> -E  -(E)  -(E+E)  -(</a:t>
            </a:r>
            <a:r>
              <a:rPr lang="en-US" sz="2000" dirty="0" err="1">
                <a:sym typeface="Symbol" pitchFamily="18" charset="2"/>
              </a:rPr>
              <a:t>id+E</a:t>
            </a:r>
            <a:r>
              <a:rPr lang="en-US" sz="2000" dirty="0">
                <a:sym typeface="Symbol" pitchFamily="18" charset="2"/>
              </a:rPr>
              <a:t>)  -(</a:t>
            </a:r>
            <a:r>
              <a:rPr lang="en-US" sz="2000" dirty="0" err="1">
                <a:sym typeface="Symbol" pitchFamily="18" charset="2"/>
              </a:rPr>
              <a:t>id+id</a:t>
            </a:r>
            <a:r>
              <a:rPr lang="en-US" sz="2000" dirty="0">
                <a:sym typeface="Symbol" pitchFamily="18" charset="2"/>
              </a:rPr>
              <a:t>)</a:t>
            </a:r>
          </a:p>
          <a:p>
            <a:pPr>
              <a:buFontTx/>
              <a:buNone/>
            </a:pPr>
            <a:r>
              <a:rPr lang="en-US" sz="2000" dirty="0">
                <a:sym typeface="Symbol" pitchFamily="18" charset="2"/>
              </a:rPr>
              <a:t>			                 OR</a:t>
            </a:r>
          </a:p>
          <a:p>
            <a:pPr>
              <a:buFontTx/>
              <a:buNone/>
            </a:pPr>
            <a:r>
              <a:rPr lang="en-US" sz="2000" dirty="0"/>
              <a:t>       E</a:t>
            </a:r>
            <a:r>
              <a:rPr lang="en-US" dirty="0"/>
              <a:t> </a:t>
            </a:r>
            <a:r>
              <a:rPr lang="en-US" sz="2000" dirty="0">
                <a:sym typeface="Symbol" pitchFamily="18" charset="2"/>
              </a:rPr>
              <a:t> -E  -(E)  -(E+E)  -(</a:t>
            </a:r>
            <a:r>
              <a:rPr lang="en-US" sz="2000" dirty="0" err="1">
                <a:sym typeface="Symbol" pitchFamily="18" charset="2"/>
              </a:rPr>
              <a:t>E+id</a:t>
            </a:r>
            <a:r>
              <a:rPr lang="en-US" sz="2000" dirty="0">
                <a:sym typeface="Symbol" pitchFamily="18" charset="2"/>
              </a:rPr>
              <a:t>)  -(</a:t>
            </a:r>
            <a:r>
              <a:rPr lang="en-US" sz="2000" dirty="0" err="1">
                <a:sym typeface="Symbol" pitchFamily="18" charset="2"/>
              </a:rPr>
              <a:t>id+id</a:t>
            </a:r>
            <a:r>
              <a:rPr lang="en-US" sz="2000" dirty="0">
                <a:sym typeface="Symbol" pitchFamily="18" charset="2"/>
              </a:rPr>
              <a:t>)</a:t>
            </a:r>
          </a:p>
          <a:p>
            <a:pPr>
              <a:buFontTx/>
              <a:buNone/>
            </a:pPr>
            <a:endParaRPr lang="en-US" sz="2000" dirty="0">
              <a:sym typeface="Symbol" pitchFamily="18" charset="2"/>
            </a:endParaRPr>
          </a:p>
          <a:p>
            <a:r>
              <a:rPr lang="en-US" sz="2000" dirty="0">
                <a:sym typeface="Symbol" pitchFamily="18" charset="2"/>
              </a:rPr>
              <a:t>At each derivation step, we can choose any of the non-terminal in the sentential form of G for the replacement.</a:t>
            </a:r>
          </a:p>
          <a:p>
            <a:endParaRPr lang="en-US" sz="2000" dirty="0">
              <a:sym typeface="Symbol" pitchFamily="18" charset="2"/>
            </a:endParaRPr>
          </a:p>
          <a:p>
            <a:r>
              <a:rPr lang="en-US" sz="2000" dirty="0">
                <a:sym typeface="Symbol" pitchFamily="18" charset="2"/>
              </a:rPr>
              <a:t>If we always choose the </a:t>
            </a:r>
            <a:r>
              <a:rPr lang="en-US" sz="2000" dirty="0">
                <a:solidFill>
                  <a:srgbClr val="C00000"/>
                </a:solidFill>
                <a:sym typeface="Symbol" pitchFamily="18" charset="2"/>
              </a:rPr>
              <a:t>left-most non-terminal </a:t>
            </a:r>
            <a:r>
              <a:rPr lang="en-US" sz="2000" dirty="0">
                <a:sym typeface="Symbol" pitchFamily="18" charset="2"/>
              </a:rPr>
              <a:t>in each derivation step, this derivation is called as </a:t>
            </a:r>
            <a:r>
              <a:rPr lang="en-US" sz="2000" b="1" dirty="0">
                <a:sym typeface="Symbol" pitchFamily="18" charset="2"/>
              </a:rPr>
              <a:t>left-most derivation</a:t>
            </a:r>
            <a:r>
              <a:rPr lang="en-US" sz="2000" dirty="0">
                <a:sym typeface="Symbol" pitchFamily="18" charset="2"/>
              </a:rPr>
              <a:t>.</a:t>
            </a:r>
          </a:p>
          <a:p>
            <a:endParaRPr lang="en-US" sz="2000" dirty="0">
              <a:sym typeface="Symbol" pitchFamily="18" charset="2"/>
            </a:endParaRPr>
          </a:p>
          <a:p>
            <a:r>
              <a:rPr lang="en-US" sz="2000" dirty="0">
                <a:sym typeface="Symbol" pitchFamily="18" charset="2"/>
              </a:rPr>
              <a:t>If we always choose the </a:t>
            </a:r>
            <a:r>
              <a:rPr lang="en-US" sz="2000" dirty="0">
                <a:solidFill>
                  <a:srgbClr val="C00000"/>
                </a:solidFill>
                <a:sym typeface="Symbol" pitchFamily="18" charset="2"/>
              </a:rPr>
              <a:t>right-most non-terminal </a:t>
            </a:r>
            <a:r>
              <a:rPr lang="en-US" sz="2000" dirty="0">
                <a:sym typeface="Symbol" pitchFamily="18" charset="2"/>
              </a:rPr>
              <a:t>in each derivation step, this derivation is called as </a:t>
            </a:r>
            <a:r>
              <a:rPr lang="en-US" sz="2000" b="1" dirty="0">
                <a:sym typeface="Symbol" pitchFamily="18" charset="2"/>
              </a:rPr>
              <a:t>right-most derivation</a:t>
            </a:r>
            <a:r>
              <a:rPr lang="en-US" sz="2000" dirty="0">
                <a:sym typeface="Symbol" pitchFamily="18" charset="2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Left-Most and Right-Most Derivations</a:t>
            </a:r>
          </a:p>
        </p:txBody>
      </p:sp>
      <p:sp>
        <p:nvSpPr>
          <p:cNvPr id="11280" name="Date Placeholder 1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C86D7E-4CBA-4281-8E06-E86DE12227A6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7A87F0-26CC-40BA-A97C-D45C6A4678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  <p:sp>
        <p:nvSpPr>
          <p:cNvPr id="11269" name="Rectangle 1027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dirty="0"/>
              <a:t>Left-Most Derivation</a:t>
            </a:r>
          </a:p>
          <a:p>
            <a:pPr>
              <a:buFontTx/>
              <a:buNone/>
            </a:pPr>
            <a:endParaRPr lang="en-US" sz="800" dirty="0"/>
          </a:p>
          <a:p>
            <a:pPr>
              <a:buFontTx/>
              <a:buNone/>
            </a:pPr>
            <a:r>
              <a:rPr lang="en-US" dirty="0"/>
              <a:t>	E </a:t>
            </a:r>
            <a:r>
              <a:rPr lang="en-US" dirty="0">
                <a:sym typeface="Symbol" pitchFamily="18" charset="2"/>
              </a:rPr>
              <a:t> -E  -(E)  -(E+E)  -(</a:t>
            </a:r>
            <a:r>
              <a:rPr lang="en-US" dirty="0" err="1">
                <a:sym typeface="Symbol" pitchFamily="18" charset="2"/>
              </a:rPr>
              <a:t>id+E</a:t>
            </a:r>
            <a:r>
              <a:rPr lang="en-US" dirty="0">
                <a:sym typeface="Symbol" pitchFamily="18" charset="2"/>
              </a:rPr>
              <a:t>)  -(</a:t>
            </a:r>
            <a:r>
              <a:rPr lang="en-US" dirty="0" err="1">
                <a:sym typeface="Symbol" pitchFamily="18" charset="2"/>
              </a:rPr>
              <a:t>id+id</a:t>
            </a:r>
            <a:r>
              <a:rPr lang="en-US" dirty="0">
                <a:sym typeface="Symbol" pitchFamily="18" charset="2"/>
              </a:rPr>
              <a:t>)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Right-Most Derivation	</a:t>
            </a:r>
          </a:p>
          <a:p>
            <a:pPr>
              <a:buFontTx/>
              <a:buNone/>
            </a:pPr>
            <a:r>
              <a:rPr lang="en-US" sz="800" dirty="0"/>
              <a:t>	</a:t>
            </a:r>
          </a:p>
          <a:p>
            <a:pPr>
              <a:buFontTx/>
              <a:buNone/>
            </a:pPr>
            <a:r>
              <a:rPr lang="en-US" dirty="0"/>
              <a:t>	E </a:t>
            </a:r>
            <a:r>
              <a:rPr lang="en-US" dirty="0">
                <a:sym typeface="Symbol" pitchFamily="18" charset="2"/>
              </a:rPr>
              <a:t> -E  -(E)  -(E+E)  -(</a:t>
            </a:r>
            <a:r>
              <a:rPr lang="en-US" dirty="0" err="1">
                <a:sym typeface="Symbol" pitchFamily="18" charset="2"/>
              </a:rPr>
              <a:t>E+id</a:t>
            </a:r>
            <a:r>
              <a:rPr lang="en-US" dirty="0">
                <a:sym typeface="Symbol" pitchFamily="18" charset="2"/>
              </a:rPr>
              <a:t>)  -(</a:t>
            </a:r>
            <a:r>
              <a:rPr lang="en-US" dirty="0" err="1">
                <a:sym typeface="Symbol" pitchFamily="18" charset="2"/>
              </a:rPr>
              <a:t>id+id</a:t>
            </a:r>
            <a:r>
              <a:rPr lang="en-US" dirty="0">
                <a:sym typeface="Symbol" pitchFamily="18" charset="2"/>
              </a:rPr>
              <a:t>)</a:t>
            </a:r>
          </a:p>
          <a:p>
            <a:pPr>
              <a:buFontTx/>
              <a:buNone/>
            </a:pPr>
            <a:endParaRPr lang="en-US" dirty="0">
              <a:sym typeface="Symbol" pitchFamily="18" charset="2"/>
            </a:endParaRPr>
          </a:p>
          <a:p>
            <a:r>
              <a:rPr lang="en-US" dirty="0">
                <a:sym typeface="Symbol" pitchFamily="18" charset="2"/>
              </a:rPr>
              <a:t>We will see </a:t>
            </a:r>
          </a:p>
          <a:p>
            <a:pPr lvl="1"/>
            <a:r>
              <a:rPr lang="en-US" dirty="0">
                <a:sym typeface="Symbol" pitchFamily="18" charset="2"/>
              </a:rPr>
              <a:t>the </a:t>
            </a:r>
            <a:r>
              <a:rPr lang="en-US" dirty="0">
                <a:solidFill>
                  <a:srgbClr val="C00000"/>
                </a:solidFill>
                <a:sym typeface="Symbol" pitchFamily="18" charset="2"/>
              </a:rPr>
              <a:t>top-down</a:t>
            </a:r>
            <a:r>
              <a:rPr lang="en-US" dirty="0">
                <a:sym typeface="Symbol" pitchFamily="18" charset="2"/>
              </a:rPr>
              <a:t> parsers try to find the </a:t>
            </a:r>
            <a:r>
              <a:rPr lang="en-US" dirty="0">
                <a:solidFill>
                  <a:srgbClr val="C00000"/>
                </a:solidFill>
                <a:sym typeface="Symbol" pitchFamily="18" charset="2"/>
              </a:rPr>
              <a:t>left-most derivation </a:t>
            </a:r>
            <a:r>
              <a:rPr lang="en-US" dirty="0">
                <a:sym typeface="Symbol" pitchFamily="18" charset="2"/>
              </a:rPr>
              <a:t>of the given source program.</a:t>
            </a:r>
          </a:p>
          <a:p>
            <a:pPr lvl="1"/>
            <a:r>
              <a:rPr lang="en-US" dirty="0">
                <a:sym typeface="Symbol" pitchFamily="18" charset="2"/>
              </a:rPr>
              <a:t>the </a:t>
            </a:r>
            <a:r>
              <a:rPr lang="en-US" dirty="0">
                <a:solidFill>
                  <a:srgbClr val="C00000"/>
                </a:solidFill>
                <a:sym typeface="Symbol" pitchFamily="18" charset="2"/>
              </a:rPr>
              <a:t>bottom-up</a:t>
            </a:r>
            <a:r>
              <a:rPr lang="en-US" dirty="0">
                <a:sym typeface="Symbol" pitchFamily="18" charset="2"/>
              </a:rPr>
              <a:t> parsers try to find the </a:t>
            </a:r>
            <a:r>
              <a:rPr lang="en-US" dirty="0">
                <a:solidFill>
                  <a:srgbClr val="C00000"/>
                </a:solidFill>
                <a:sym typeface="Symbol" pitchFamily="18" charset="2"/>
              </a:rPr>
              <a:t>right-most derivation </a:t>
            </a:r>
            <a:r>
              <a:rPr lang="en-US" dirty="0">
                <a:sym typeface="Symbol" pitchFamily="18" charset="2"/>
              </a:rPr>
              <a:t>of the given source program in the reverse order.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11270" name="Text Box 1028"/>
          <p:cNvSpPr txBox="1">
            <a:spLocks noChangeArrowheads="1"/>
          </p:cNvSpPr>
          <p:nvPr/>
        </p:nvSpPr>
        <p:spPr bwMode="auto">
          <a:xfrm>
            <a:off x="5646737" y="1901825"/>
            <a:ext cx="373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charset="0"/>
              </a:rPr>
              <a:t>lm</a:t>
            </a:r>
          </a:p>
        </p:txBody>
      </p:sp>
      <p:sp>
        <p:nvSpPr>
          <p:cNvPr id="11271" name="Text Box 1029"/>
          <p:cNvSpPr txBox="1">
            <a:spLocks noChangeArrowheads="1"/>
          </p:cNvSpPr>
          <p:nvPr/>
        </p:nvSpPr>
        <p:spPr bwMode="auto">
          <a:xfrm>
            <a:off x="4122737" y="1828800"/>
            <a:ext cx="373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charset="0"/>
              </a:rPr>
              <a:t>lm</a:t>
            </a:r>
          </a:p>
        </p:txBody>
      </p:sp>
      <p:sp>
        <p:nvSpPr>
          <p:cNvPr id="11272" name="Text Box 1030"/>
          <p:cNvSpPr txBox="1">
            <a:spLocks noChangeArrowheads="1"/>
          </p:cNvSpPr>
          <p:nvPr/>
        </p:nvSpPr>
        <p:spPr bwMode="auto">
          <a:xfrm>
            <a:off x="2674938" y="1905000"/>
            <a:ext cx="373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charset="0"/>
              </a:rPr>
              <a:t>lm</a:t>
            </a:r>
          </a:p>
        </p:txBody>
      </p:sp>
      <p:sp>
        <p:nvSpPr>
          <p:cNvPr id="11273" name="Text Box 1031"/>
          <p:cNvSpPr txBox="1">
            <a:spLocks noChangeArrowheads="1"/>
          </p:cNvSpPr>
          <p:nvPr/>
        </p:nvSpPr>
        <p:spPr bwMode="auto">
          <a:xfrm>
            <a:off x="1617663" y="1905000"/>
            <a:ext cx="374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charset="0"/>
              </a:rPr>
              <a:t>lm</a:t>
            </a:r>
          </a:p>
        </p:txBody>
      </p:sp>
      <p:sp>
        <p:nvSpPr>
          <p:cNvPr id="11274" name="Text Box 1032"/>
          <p:cNvSpPr txBox="1">
            <a:spLocks noChangeArrowheads="1"/>
          </p:cNvSpPr>
          <p:nvPr/>
        </p:nvSpPr>
        <p:spPr bwMode="auto">
          <a:xfrm>
            <a:off x="846137" y="1905000"/>
            <a:ext cx="373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charset="0"/>
              </a:rPr>
              <a:t>lm</a:t>
            </a:r>
          </a:p>
        </p:txBody>
      </p:sp>
      <p:sp>
        <p:nvSpPr>
          <p:cNvPr id="11275" name="Text Box 1033"/>
          <p:cNvSpPr txBox="1">
            <a:spLocks noChangeArrowheads="1"/>
          </p:cNvSpPr>
          <p:nvPr/>
        </p:nvSpPr>
        <p:spPr bwMode="auto">
          <a:xfrm>
            <a:off x="5641974" y="3276600"/>
            <a:ext cx="382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latin typeface="Times New Roman" charset="0"/>
              </a:rPr>
              <a:t>rm</a:t>
            </a:r>
            <a:endParaRPr lang="en-US" sz="1400" dirty="0">
              <a:latin typeface="Times New Roman" charset="0"/>
            </a:endParaRPr>
          </a:p>
        </p:txBody>
      </p:sp>
      <p:sp>
        <p:nvSpPr>
          <p:cNvPr id="11276" name="Text Box 1034"/>
          <p:cNvSpPr txBox="1">
            <a:spLocks noChangeArrowheads="1"/>
          </p:cNvSpPr>
          <p:nvPr/>
        </p:nvSpPr>
        <p:spPr bwMode="auto">
          <a:xfrm>
            <a:off x="4117180" y="3258875"/>
            <a:ext cx="3841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latin typeface="Times New Roman" charset="0"/>
              </a:rPr>
              <a:t>rm</a:t>
            </a:r>
            <a:endParaRPr lang="en-US" sz="1400" dirty="0">
              <a:latin typeface="Times New Roman" charset="0"/>
            </a:endParaRPr>
          </a:p>
        </p:txBody>
      </p:sp>
      <p:sp>
        <p:nvSpPr>
          <p:cNvPr id="11277" name="Text Box 1035"/>
          <p:cNvSpPr txBox="1">
            <a:spLocks noChangeArrowheads="1"/>
          </p:cNvSpPr>
          <p:nvPr/>
        </p:nvSpPr>
        <p:spPr bwMode="auto">
          <a:xfrm>
            <a:off x="2665413" y="3324603"/>
            <a:ext cx="3825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latin typeface="Times New Roman" charset="0"/>
              </a:rPr>
              <a:t>rm</a:t>
            </a:r>
            <a:endParaRPr lang="en-US" sz="1400" dirty="0">
              <a:latin typeface="Times New Roman" charset="0"/>
            </a:endParaRPr>
          </a:p>
        </p:txBody>
      </p:sp>
      <p:sp>
        <p:nvSpPr>
          <p:cNvPr id="11278" name="Text Box 1036"/>
          <p:cNvSpPr txBox="1">
            <a:spLocks noChangeArrowheads="1"/>
          </p:cNvSpPr>
          <p:nvPr/>
        </p:nvSpPr>
        <p:spPr bwMode="auto">
          <a:xfrm>
            <a:off x="1617663" y="3324604"/>
            <a:ext cx="3841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latin typeface="Times New Roman" charset="0"/>
              </a:rPr>
              <a:t>rm</a:t>
            </a:r>
            <a:endParaRPr lang="en-US" sz="1400" dirty="0">
              <a:latin typeface="Times New Roman" charset="0"/>
            </a:endParaRPr>
          </a:p>
        </p:txBody>
      </p:sp>
      <p:sp>
        <p:nvSpPr>
          <p:cNvPr id="11279" name="Text Box 1037"/>
          <p:cNvSpPr txBox="1">
            <a:spLocks noChangeArrowheads="1"/>
          </p:cNvSpPr>
          <p:nvPr/>
        </p:nvSpPr>
        <p:spPr bwMode="auto">
          <a:xfrm>
            <a:off x="840580" y="3276600"/>
            <a:ext cx="3841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latin typeface="Times New Roman" charset="0"/>
              </a:rPr>
              <a:t>rm</a:t>
            </a:r>
            <a:endParaRPr lang="en-US" sz="1400" dirty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Parse Tree</a:t>
            </a:r>
          </a:p>
        </p:txBody>
      </p:sp>
      <p:sp>
        <p:nvSpPr>
          <p:cNvPr id="12304" name="Date Placeholder 107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E147D9-B170-4D5C-A0C1-DD2DE116F454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A6B0A3C-92D7-495D-9956-12E7494AA21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  <p:sp>
        <p:nvSpPr>
          <p:cNvPr id="12293" name="Text Box 3"/>
          <p:cNvSpPr txBox="1">
            <a:spLocks noChangeArrowheads="1"/>
          </p:cNvSpPr>
          <p:nvPr/>
        </p:nvSpPr>
        <p:spPr bwMode="auto">
          <a:xfrm>
            <a:off x="439761" y="1497091"/>
            <a:ext cx="820218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latin typeface="Times New Roman" charset="0"/>
              </a:rPr>
              <a:t>  </a:t>
            </a:r>
            <a:r>
              <a:rPr lang="en-US" sz="2200" dirty="0">
                <a:latin typeface="Times New Roman" charset="0"/>
              </a:rPr>
              <a:t>Inner nodes of a parse tree are non-terminal symbols.</a:t>
            </a:r>
          </a:p>
          <a:p>
            <a:pPr>
              <a:buFontTx/>
              <a:buChar char="•"/>
            </a:pPr>
            <a:r>
              <a:rPr lang="en-US" sz="2200" dirty="0">
                <a:latin typeface="Times New Roman" charset="0"/>
              </a:rPr>
              <a:t>  The leaves of a parse tree are terminal symbols.</a:t>
            </a:r>
          </a:p>
          <a:p>
            <a:pPr>
              <a:buFontTx/>
              <a:buChar char="•"/>
            </a:pPr>
            <a:r>
              <a:rPr lang="en-US" sz="2200" dirty="0">
                <a:latin typeface="Times New Roman" charset="0"/>
              </a:rPr>
              <a:t>  A parse tree can be seen as a graphical representation of a derivation.</a:t>
            </a:r>
          </a:p>
        </p:txBody>
      </p:sp>
      <p:sp>
        <p:nvSpPr>
          <p:cNvPr id="12294" name="Text Box 4"/>
          <p:cNvSpPr txBox="1">
            <a:spLocks noChangeArrowheads="1"/>
          </p:cNvSpPr>
          <p:nvPr/>
        </p:nvSpPr>
        <p:spPr bwMode="auto">
          <a:xfrm>
            <a:off x="601662" y="2981325"/>
            <a:ext cx="10302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>
                <a:latin typeface="Times New Roman" charset="0"/>
              </a:rPr>
              <a:t>E </a:t>
            </a:r>
            <a:r>
              <a:rPr lang="en-US" sz="2000" dirty="0">
                <a:latin typeface="Times New Roman" charset="0"/>
                <a:sym typeface="Symbol" pitchFamily="18" charset="2"/>
              </a:rPr>
              <a:t> -E </a:t>
            </a:r>
            <a:endParaRPr lang="en-US" dirty="0">
              <a:latin typeface="Times New Roman" charset="0"/>
            </a:endParaRPr>
          </a:p>
        </p:txBody>
      </p:sp>
      <p:grpSp>
        <p:nvGrpSpPr>
          <p:cNvPr id="2" name="Group 103"/>
          <p:cNvGrpSpPr>
            <a:grpSpLocks/>
          </p:cNvGrpSpPr>
          <p:nvPr/>
        </p:nvGrpSpPr>
        <p:grpSpPr bwMode="auto">
          <a:xfrm>
            <a:off x="1727200" y="2938462"/>
            <a:ext cx="942975" cy="719138"/>
            <a:chOff x="1392" y="1632"/>
            <a:chExt cx="643" cy="453"/>
          </a:xfrm>
        </p:grpSpPr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1488" y="1776"/>
              <a:ext cx="432" cy="144"/>
              <a:chOff x="1776" y="1680"/>
              <a:chExt cx="432" cy="144"/>
            </a:xfrm>
          </p:grpSpPr>
          <p:sp>
            <p:nvSpPr>
              <p:cNvPr id="12394" name="Line 5"/>
              <p:cNvSpPr>
                <a:spLocks noChangeShapeType="1"/>
              </p:cNvSpPr>
              <p:nvPr/>
            </p:nvSpPr>
            <p:spPr bwMode="auto">
              <a:xfrm flipH="1">
                <a:off x="1776" y="1680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5" name="Line 6"/>
              <p:cNvSpPr>
                <a:spLocks noChangeShapeType="1"/>
              </p:cNvSpPr>
              <p:nvPr/>
            </p:nvSpPr>
            <p:spPr bwMode="auto">
              <a:xfrm>
                <a:off x="2016" y="1680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391" name="Text Box 61"/>
            <p:cNvSpPr txBox="1">
              <a:spLocks noChangeArrowheads="1"/>
            </p:cNvSpPr>
            <p:nvPr/>
          </p:nvSpPr>
          <p:spPr bwMode="auto">
            <a:xfrm>
              <a:off x="1632" y="1632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92" name="Text Box 63"/>
            <p:cNvSpPr txBox="1">
              <a:spLocks noChangeArrowheads="1"/>
            </p:cNvSpPr>
            <p:nvPr/>
          </p:nvSpPr>
          <p:spPr bwMode="auto">
            <a:xfrm>
              <a:off x="1824" y="1872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93" name="Text Box 83"/>
            <p:cNvSpPr txBox="1">
              <a:spLocks noChangeArrowheads="1"/>
            </p:cNvSpPr>
            <p:nvPr/>
          </p:nvSpPr>
          <p:spPr bwMode="auto">
            <a:xfrm>
              <a:off x="1392" y="1872"/>
              <a:ext cx="1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Times New Roman" charset="0"/>
                </a:rPr>
                <a:t>-</a:t>
              </a:r>
            </a:p>
          </p:txBody>
        </p:sp>
      </p:grpSp>
      <p:grpSp>
        <p:nvGrpSpPr>
          <p:cNvPr id="4" name="Group 110"/>
          <p:cNvGrpSpPr>
            <a:grpSpLocks/>
          </p:cNvGrpSpPr>
          <p:nvPr/>
        </p:nvGrpSpPr>
        <p:grpSpPr bwMode="auto">
          <a:xfrm>
            <a:off x="7002462" y="3014662"/>
            <a:ext cx="1379538" cy="1633538"/>
            <a:chOff x="4752" y="1440"/>
            <a:chExt cx="941" cy="1029"/>
          </a:xfrm>
        </p:grpSpPr>
        <p:grpSp>
          <p:nvGrpSpPr>
            <p:cNvPr id="5" name="Group 30"/>
            <p:cNvGrpSpPr>
              <a:grpSpLocks/>
            </p:cNvGrpSpPr>
            <p:nvPr/>
          </p:nvGrpSpPr>
          <p:grpSpPr bwMode="auto">
            <a:xfrm>
              <a:off x="4848" y="1584"/>
              <a:ext cx="720" cy="720"/>
              <a:chOff x="1776" y="2256"/>
              <a:chExt cx="720" cy="720"/>
            </a:xfrm>
          </p:grpSpPr>
          <p:grpSp>
            <p:nvGrpSpPr>
              <p:cNvPr id="6" name="Group 25"/>
              <p:cNvGrpSpPr>
                <a:grpSpLocks/>
              </p:cNvGrpSpPr>
              <p:nvPr/>
            </p:nvGrpSpPr>
            <p:grpSpPr bwMode="auto">
              <a:xfrm>
                <a:off x="1776" y="2256"/>
                <a:ext cx="720" cy="432"/>
                <a:chOff x="1776" y="2256"/>
                <a:chExt cx="720" cy="432"/>
              </a:xfrm>
            </p:grpSpPr>
            <p:sp>
              <p:nvSpPr>
                <p:cNvPr id="12384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1776" y="2256"/>
                  <a:ext cx="192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85" name="Line 9"/>
                <p:cNvSpPr>
                  <a:spLocks noChangeShapeType="1"/>
                </p:cNvSpPr>
                <p:nvPr/>
              </p:nvSpPr>
              <p:spPr bwMode="auto">
                <a:xfrm>
                  <a:off x="2016" y="2256"/>
                  <a:ext cx="192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7" name="Group 20"/>
                <p:cNvGrpSpPr>
                  <a:grpSpLocks/>
                </p:cNvGrpSpPr>
                <p:nvPr/>
              </p:nvGrpSpPr>
              <p:grpSpPr bwMode="auto">
                <a:xfrm>
                  <a:off x="1920" y="2544"/>
                  <a:ext cx="576" cy="144"/>
                  <a:chOff x="1920" y="2544"/>
                  <a:chExt cx="576" cy="144"/>
                </a:xfrm>
              </p:grpSpPr>
              <p:sp>
                <p:nvSpPr>
                  <p:cNvPr id="12387" name="Line 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20" y="2544"/>
                    <a:ext cx="192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2388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2304" y="2544"/>
                    <a:ext cx="192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2389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2208" y="2544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" name="Group 21"/>
              <p:cNvGrpSpPr>
                <a:grpSpLocks/>
              </p:cNvGrpSpPr>
              <p:nvPr/>
            </p:nvGrpSpPr>
            <p:grpSpPr bwMode="auto">
              <a:xfrm>
                <a:off x="1920" y="2832"/>
                <a:ext cx="576" cy="144"/>
                <a:chOff x="1920" y="2544"/>
                <a:chExt cx="576" cy="144"/>
              </a:xfrm>
            </p:grpSpPr>
            <p:sp>
              <p:nvSpPr>
                <p:cNvPr id="12381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1920" y="2544"/>
                  <a:ext cx="192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82" name="Line 23"/>
                <p:cNvSpPr>
                  <a:spLocks noChangeShapeType="1"/>
                </p:cNvSpPr>
                <p:nvPr/>
              </p:nvSpPr>
              <p:spPr bwMode="auto">
                <a:xfrm>
                  <a:off x="2304" y="2544"/>
                  <a:ext cx="192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83" name="Line 24"/>
                <p:cNvSpPr>
                  <a:spLocks noChangeShapeType="1"/>
                </p:cNvSpPr>
                <p:nvPr/>
              </p:nvSpPr>
              <p:spPr bwMode="auto">
                <a:xfrm>
                  <a:off x="2208" y="2544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2370" name="Text Box 66"/>
            <p:cNvSpPr txBox="1">
              <a:spLocks noChangeArrowheads="1"/>
            </p:cNvSpPr>
            <p:nvPr/>
          </p:nvSpPr>
          <p:spPr bwMode="auto">
            <a:xfrm>
              <a:off x="5184" y="1968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Times New Roman" charset="0"/>
                </a:rPr>
                <a:t>E</a:t>
              </a:r>
            </a:p>
          </p:txBody>
        </p:sp>
        <p:sp>
          <p:nvSpPr>
            <p:cNvPr id="12371" name="Text Box 67"/>
            <p:cNvSpPr txBox="1">
              <a:spLocks noChangeArrowheads="1"/>
            </p:cNvSpPr>
            <p:nvPr/>
          </p:nvSpPr>
          <p:spPr bwMode="auto">
            <a:xfrm>
              <a:off x="4992" y="1440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72" name="Text Box 68"/>
            <p:cNvSpPr txBox="1">
              <a:spLocks noChangeArrowheads="1"/>
            </p:cNvSpPr>
            <p:nvPr/>
          </p:nvSpPr>
          <p:spPr bwMode="auto">
            <a:xfrm>
              <a:off x="5472" y="2256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73" name="Text Box 69"/>
            <p:cNvSpPr txBox="1">
              <a:spLocks noChangeArrowheads="1"/>
            </p:cNvSpPr>
            <p:nvPr/>
          </p:nvSpPr>
          <p:spPr bwMode="auto">
            <a:xfrm>
              <a:off x="4896" y="2256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74" name="Text Box 72"/>
            <p:cNvSpPr txBox="1">
              <a:spLocks noChangeArrowheads="1"/>
            </p:cNvSpPr>
            <p:nvPr/>
          </p:nvSpPr>
          <p:spPr bwMode="auto">
            <a:xfrm>
              <a:off x="5184" y="1680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75" name="Text Box 84"/>
            <p:cNvSpPr txBox="1">
              <a:spLocks noChangeArrowheads="1"/>
            </p:cNvSpPr>
            <p:nvPr/>
          </p:nvSpPr>
          <p:spPr bwMode="auto">
            <a:xfrm>
              <a:off x="5184" y="2256"/>
              <a:ext cx="20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+</a:t>
              </a:r>
            </a:p>
          </p:txBody>
        </p:sp>
        <p:sp>
          <p:nvSpPr>
            <p:cNvPr id="12376" name="Text Box 88"/>
            <p:cNvSpPr txBox="1">
              <a:spLocks noChangeArrowheads="1"/>
            </p:cNvSpPr>
            <p:nvPr/>
          </p:nvSpPr>
          <p:spPr bwMode="auto">
            <a:xfrm>
              <a:off x="4752" y="1680"/>
              <a:ext cx="1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-</a:t>
              </a:r>
            </a:p>
          </p:txBody>
        </p:sp>
        <p:sp>
          <p:nvSpPr>
            <p:cNvPr id="12377" name="Text Box 93"/>
            <p:cNvSpPr txBox="1">
              <a:spLocks noChangeArrowheads="1"/>
            </p:cNvSpPr>
            <p:nvPr/>
          </p:nvSpPr>
          <p:spPr bwMode="auto">
            <a:xfrm>
              <a:off x="4896" y="1968"/>
              <a:ext cx="1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Times New Roman" charset="0"/>
                </a:rPr>
                <a:t>(</a:t>
              </a:r>
            </a:p>
          </p:txBody>
        </p:sp>
        <p:sp>
          <p:nvSpPr>
            <p:cNvPr id="12378" name="Text Box 98"/>
            <p:cNvSpPr txBox="1">
              <a:spLocks noChangeArrowheads="1"/>
            </p:cNvSpPr>
            <p:nvPr/>
          </p:nvSpPr>
          <p:spPr bwMode="auto">
            <a:xfrm>
              <a:off x="5520" y="1968"/>
              <a:ext cx="1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)</a:t>
              </a:r>
            </a:p>
          </p:txBody>
        </p:sp>
      </p:grpSp>
      <p:grpSp>
        <p:nvGrpSpPr>
          <p:cNvPr id="9" name="Group 109"/>
          <p:cNvGrpSpPr>
            <a:grpSpLocks/>
          </p:cNvGrpSpPr>
          <p:nvPr/>
        </p:nvGrpSpPr>
        <p:grpSpPr bwMode="auto">
          <a:xfrm>
            <a:off x="4259262" y="3014662"/>
            <a:ext cx="1309688" cy="1176338"/>
            <a:chOff x="2880" y="1584"/>
            <a:chExt cx="893" cy="741"/>
          </a:xfrm>
        </p:grpSpPr>
        <p:grpSp>
          <p:nvGrpSpPr>
            <p:cNvPr id="10" name="Group 14"/>
            <p:cNvGrpSpPr>
              <a:grpSpLocks/>
            </p:cNvGrpSpPr>
            <p:nvPr/>
          </p:nvGrpSpPr>
          <p:grpSpPr bwMode="auto">
            <a:xfrm>
              <a:off x="2976" y="1728"/>
              <a:ext cx="720" cy="432"/>
              <a:chOff x="2880" y="1680"/>
              <a:chExt cx="720" cy="432"/>
            </a:xfrm>
          </p:grpSpPr>
          <p:sp>
            <p:nvSpPr>
              <p:cNvPr id="12364" name="Line 15"/>
              <p:cNvSpPr>
                <a:spLocks noChangeShapeType="1"/>
              </p:cNvSpPr>
              <p:nvPr/>
            </p:nvSpPr>
            <p:spPr bwMode="auto">
              <a:xfrm flipH="1">
                <a:off x="3024" y="1968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65" name="Line 16"/>
              <p:cNvSpPr>
                <a:spLocks noChangeShapeType="1"/>
              </p:cNvSpPr>
              <p:nvPr/>
            </p:nvSpPr>
            <p:spPr bwMode="auto">
              <a:xfrm flipH="1">
                <a:off x="2880" y="1680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66" name="Line 17"/>
              <p:cNvSpPr>
                <a:spLocks noChangeShapeType="1"/>
              </p:cNvSpPr>
              <p:nvPr/>
            </p:nvSpPr>
            <p:spPr bwMode="auto">
              <a:xfrm>
                <a:off x="3120" y="1680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67" name="Line 18"/>
              <p:cNvSpPr>
                <a:spLocks noChangeShapeType="1"/>
              </p:cNvSpPr>
              <p:nvPr/>
            </p:nvSpPr>
            <p:spPr bwMode="auto">
              <a:xfrm>
                <a:off x="3408" y="1968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68" name="Line 19"/>
              <p:cNvSpPr>
                <a:spLocks noChangeShapeType="1"/>
              </p:cNvSpPr>
              <p:nvPr/>
            </p:nvSpPr>
            <p:spPr bwMode="auto">
              <a:xfrm>
                <a:off x="3312" y="1968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358" name="Text Box 62"/>
            <p:cNvSpPr txBox="1">
              <a:spLocks noChangeArrowheads="1"/>
            </p:cNvSpPr>
            <p:nvPr/>
          </p:nvSpPr>
          <p:spPr bwMode="auto">
            <a:xfrm>
              <a:off x="3120" y="1584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59" name="Text Box 64"/>
            <p:cNvSpPr txBox="1">
              <a:spLocks noChangeArrowheads="1"/>
            </p:cNvSpPr>
            <p:nvPr/>
          </p:nvSpPr>
          <p:spPr bwMode="auto">
            <a:xfrm>
              <a:off x="3312" y="2112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60" name="Text Box 65"/>
            <p:cNvSpPr txBox="1">
              <a:spLocks noChangeArrowheads="1"/>
            </p:cNvSpPr>
            <p:nvPr/>
          </p:nvSpPr>
          <p:spPr bwMode="auto">
            <a:xfrm>
              <a:off x="3312" y="1824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Times New Roman" charset="0"/>
                </a:rPr>
                <a:t>E</a:t>
              </a:r>
            </a:p>
          </p:txBody>
        </p:sp>
        <p:sp>
          <p:nvSpPr>
            <p:cNvPr id="12361" name="Text Box 89"/>
            <p:cNvSpPr txBox="1">
              <a:spLocks noChangeArrowheads="1"/>
            </p:cNvSpPr>
            <p:nvPr/>
          </p:nvSpPr>
          <p:spPr bwMode="auto">
            <a:xfrm>
              <a:off x="2880" y="1824"/>
              <a:ext cx="1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-</a:t>
              </a:r>
            </a:p>
          </p:txBody>
        </p:sp>
        <p:sp>
          <p:nvSpPr>
            <p:cNvPr id="12362" name="Text Box 94"/>
            <p:cNvSpPr txBox="1">
              <a:spLocks noChangeArrowheads="1"/>
            </p:cNvSpPr>
            <p:nvPr/>
          </p:nvSpPr>
          <p:spPr bwMode="auto">
            <a:xfrm>
              <a:off x="3024" y="2112"/>
              <a:ext cx="1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(</a:t>
              </a:r>
            </a:p>
          </p:txBody>
        </p:sp>
        <p:sp>
          <p:nvSpPr>
            <p:cNvPr id="12363" name="Text Box 99"/>
            <p:cNvSpPr txBox="1">
              <a:spLocks noChangeArrowheads="1"/>
            </p:cNvSpPr>
            <p:nvPr/>
          </p:nvSpPr>
          <p:spPr bwMode="auto">
            <a:xfrm>
              <a:off x="3600" y="2112"/>
              <a:ext cx="1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)</a:t>
              </a:r>
            </a:p>
          </p:txBody>
        </p:sp>
      </p:grpSp>
      <p:grpSp>
        <p:nvGrpSpPr>
          <p:cNvPr id="11" name="Group 113"/>
          <p:cNvGrpSpPr>
            <a:grpSpLocks/>
          </p:cNvGrpSpPr>
          <p:nvPr/>
        </p:nvGrpSpPr>
        <p:grpSpPr bwMode="auto">
          <a:xfrm>
            <a:off x="5384800" y="4386262"/>
            <a:ext cx="1400175" cy="2090738"/>
            <a:chOff x="3648" y="2400"/>
            <a:chExt cx="955" cy="1317"/>
          </a:xfrm>
        </p:grpSpPr>
        <p:sp>
          <p:nvSpPr>
            <p:cNvPr id="12329" name="Text Box 77"/>
            <p:cNvSpPr txBox="1">
              <a:spLocks noChangeArrowheads="1"/>
            </p:cNvSpPr>
            <p:nvPr/>
          </p:nvSpPr>
          <p:spPr bwMode="auto">
            <a:xfrm>
              <a:off x="3888" y="2400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Times New Roman" charset="0"/>
                </a:rPr>
                <a:t>E</a:t>
              </a:r>
            </a:p>
          </p:txBody>
        </p:sp>
        <p:sp>
          <p:nvSpPr>
            <p:cNvPr id="12330" name="Text Box 81"/>
            <p:cNvSpPr txBox="1">
              <a:spLocks noChangeArrowheads="1"/>
            </p:cNvSpPr>
            <p:nvPr/>
          </p:nvSpPr>
          <p:spPr bwMode="auto">
            <a:xfrm>
              <a:off x="4368" y="3216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31" name="Text Box 100"/>
            <p:cNvSpPr txBox="1">
              <a:spLocks noChangeArrowheads="1"/>
            </p:cNvSpPr>
            <p:nvPr/>
          </p:nvSpPr>
          <p:spPr bwMode="auto">
            <a:xfrm>
              <a:off x="4368" y="3504"/>
              <a:ext cx="23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id</a:t>
              </a:r>
            </a:p>
          </p:txBody>
        </p:sp>
        <p:grpSp>
          <p:nvGrpSpPr>
            <p:cNvPr id="12" name="Group 112"/>
            <p:cNvGrpSpPr>
              <a:grpSpLocks/>
            </p:cNvGrpSpPr>
            <p:nvPr/>
          </p:nvGrpSpPr>
          <p:grpSpPr bwMode="auto">
            <a:xfrm>
              <a:off x="3648" y="2544"/>
              <a:ext cx="893" cy="1173"/>
              <a:chOff x="3984" y="2544"/>
              <a:chExt cx="893" cy="1173"/>
            </a:xfrm>
          </p:grpSpPr>
          <p:grpSp>
            <p:nvGrpSpPr>
              <p:cNvPr id="13" name="Group 60"/>
              <p:cNvGrpSpPr>
                <a:grpSpLocks/>
              </p:cNvGrpSpPr>
              <p:nvPr/>
            </p:nvGrpSpPr>
            <p:grpSpPr bwMode="auto">
              <a:xfrm>
                <a:off x="4080" y="2544"/>
                <a:ext cx="720" cy="1008"/>
                <a:chOff x="4752" y="2448"/>
                <a:chExt cx="720" cy="1008"/>
              </a:xfrm>
            </p:grpSpPr>
            <p:sp>
              <p:nvSpPr>
                <p:cNvPr id="12342" name="Line 44"/>
                <p:cNvSpPr>
                  <a:spLocks noChangeShapeType="1"/>
                </p:cNvSpPr>
                <p:nvPr/>
              </p:nvSpPr>
              <p:spPr bwMode="auto">
                <a:xfrm>
                  <a:off x="5472" y="331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4" name="Group 46"/>
                <p:cNvGrpSpPr>
                  <a:grpSpLocks/>
                </p:cNvGrpSpPr>
                <p:nvPr/>
              </p:nvGrpSpPr>
              <p:grpSpPr bwMode="auto">
                <a:xfrm>
                  <a:off x="4752" y="2448"/>
                  <a:ext cx="720" cy="1008"/>
                  <a:chOff x="3072" y="2304"/>
                  <a:chExt cx="720" cy="1008"/>
                </a:xfrm>
              </p:grpSpPr>
              <p:grpSp>
                <p:nvGrpSpPr>
                  <p:cNvPr id="15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3072" y="2304"/>
                    <a:ext cx="720" cy="720"/>
                    <a:chOff x="1776" y="2256"/>
                    <a:chExt cx="720" cy="720"/>
                  </a:xfrm>
                </p:grpSpPr>
                <p:grpSp>
                  <p:nvGrpSpPr>
                    <p:cNvPr id="16" name="Group 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76" y="2256"/>
                      <a:ext cx="720" cy="432"/>
                      <a:chOff x="1776" y="2256"/>
                      <a:chExt cx="720" cy="432"/>
                    </a:xfrm>
                  </p:grpSpPr>
                  <p:sp>
                    <p:nvSpPr>
                      <p:cNvPr id="12351" name="Line 4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1776" y="2256"/>
                        <a:ext cx="192" cy="144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2352" name="Line 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016" y="2256"/>
                        <a:ext cx="192" cy="144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7" name="Group 5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920" y="2544"/>
                        <a:ext cx="576" cy="144"/>
                        <a:chOff x="1920" y="2544"/>
                        <a:chExt cx="576" cy="144"/>
                      </a:xfrm>
                    </p:grpSpPr>
                    <p:sp>
                      <p:nvSpPr>
                        <p:cNvPr id="12354" name="Line 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1920" y="2544"/>
                          <a:ext cx="192" cy="1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2355" name="Line 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304" y="2544"/>
                          <a:ext cx="192" cy="1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2356" name="Line 5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208" y="2544"/>
                          <a:ext cx="0" cy="1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8" name="Group 5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920" y="2832"/>
                      <a:ext cx="576" cy="144"/>
                      <a:chOff x="1920" y="2544"/>
                      <a:chExt cx="576" cy="144"/>
                    </a:xfrm>
                  </p:grpSpPr>
                  <p:sp>
                    <p:nvSpPr>
                      <p:cNvPr id="12348" name="Line 5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1920" y="2544"/>
                        <a:ext cx="192" cy="144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2349" name="Line 5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304" y="2544"/>
                        <a:ext cx="192" cy="144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2350" name="Line 5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208" y="2544"/>
                        <a:ext cx="0" cy="144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12345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3216" y="3168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2334" name="Text Box 78"/>
              <p:cNvSpPr txBox="1">
                <a:spLocks noChangeArrowheads="1"/>
              </p:cNvSpPr>
              <p:nvPr/>
            </p:nvSpPr>
            <p:spPr bwMode="auto">
              <a:xfrm>
                <a:off x="4416" y="2640"/>
                <a:ext cx="194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E</a:t>
                </a:r>
              </a:p>
            </p:txBody>
          </p:sp>
          <p:sp>
            <p:nvSpPr>
              <p:cNvPr id="12335" name="Text Box 79"/>
              <p:cNvSpPr txBox="1">
                <a:spLocks noChangeArrowheads="1"/>
              </p:cNvSpPr>
              <p:nvPr/>
            </p:nvSpPr>
            <p:spPr bwMode="auto">
              <a:xfrm>
                <a:off x="4416" y="2928"/>
                <a:ext cx="211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E</a:t>
                </a:r>
              </a:p>
            </p:txBody>
          </p:sp>
          <p:sp>
            <p:nvSpPr>
              <p:cNvPr id="12336" name="Text Box 80"/>
              <p:cNvSpPr txBox="1">
                <a:spLocks noChangeArrowheads="1"/>
              </p:cNvSpPr>
              <p:nvPr/>
            </p:nvSpPr>
            <p:spPr bwMode="auto">
              <a:xfrm>
                <a:off x="4128" y="3216"/>
                <a:ext cx="211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E</a:t>
                </a:r>
              </a:p>
            </p:txBody>
          </p:sp>
          <p:sp>
            <p:nvSpPr>
              <p:cNvPr id="12337" name="Text Box 85"/>
              <p:cNvSpPr txBox="1">
                <a:spLocks noChangeArrowheads="1"/>
              </p:cNvSpPr>
              <p:nvPr/>
            </p:nvSpPr>
            <p:spPr bwMode="auto">
              <a:xfrm>
                <a:off x="4416" y="3216"/>
                <a:ext cx="205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+</a:t>
                </a:r>
              </a:p>
            </p:txBody>
          </p:sp>
          <p:sp>
            <p:nvSpPr>
              <p:cNvPr id="12338" name="Text Box 90"/>
              <p:cNvSpPr txBox="1">
                <a:spLocks noChangeArrowheads="1"/>
              </p:cNvSpPr>
              <p:nvPr/>
            </p:nvSpPr>
            <p:spPr bwMode="auto">
              <a:xfrm>
                <a:off x="3984" y="2592"/>
                <a:ext cx="173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-</a:t>
                </a:r>
              </a:p>
            </p:txBody>
          </p:sp>
          <p:sp>
            <p:nvSpPr>
              <p:cNvPr id="12339" name="Text Box 91"/>
              <p:cNvSpPr txBox="1">
                <a:spLocks noChangeArrowheads="1"/>
              </p:cNvSpPr>
              <p:nvPr/>
            </p:nvSpPr>
            <p:spPr bwMode="auto">
              <a:xfrm>
                <a:off x="4128" y="2928"/>
                <a:ext cx="173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(</a:t>
                </a:r>
              </a:p>
            </p:txBody>
          </p:sp>
          <p:sp>
            <p:nvSpPr>
              <p:cNvPr id="12340" name="Text Box 96"/>
              <p:cNvSpPr txBox="1">
                <a:spLocks noChangeArrowheads="1"/>
              </p:cNvSpPr>
              <p:nvPr/>
            </p:nvSpPr>
            <p:spPr bwMode="auto">
              <a:xfrm>
                <a:off x="4704" y="2928"/>
                <a:ext cx="173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)</a:t>
                </a:r>
              </a:p>
            </p:txBody>
          </p:sp>
          <p:sp>
            <p:nvSpPr>
              <p:cNvPr id="12341" name="Text Box 101"/>
              <p:cNvSpPr txBox="1">
                <a:spLocks noChangeArrowheads="1"/>
              </p:cNvSpPr>
              <p:nvPr/>
            </p:nvSpPr>
            <p:spPr bwMode="auto">
              <a:xfrm>
                <a:off x="4128" y="3504"/>
                <a:ext cx="235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id</a:t>
                </a:r>
              </a:p>
            </p:txBody>
          </p:sp>
        </p:grpSp>
      </p:grpSp>
      <p:grpSp>
        <p:nvGrpSpPr>
          <p:cNvPr id="19" name="Group 111"/>
          <p:cNvGrpSpPr>
            <a:grpSpLocks/>
          </p:cNvGrpSpPr>
          <p:nvPr/>
        </p:nvGrpSpPr>
        <p:grpSpPr bwMode="auto">
          <a:xfrm>
            <a:off x="1868487" y="4386262"/>
            <a:ext cx="1308100" cy="2090738"/>
            <a:chOff x="2064" y="2544"/>
            <a:chExt cx="893" cy="1317"/>
          </a:xfrm>
        </p:grpSpPr>
        <p:grpSp>
          <p:nvGrpSpPr>
            <p:cNvPr id="20" name="Group 45"/>
            <p:cNvGrpSpPr>
              <a:grpSpLocks/>
            </p:cNvGrpSpPr>
            <p:nvPr/>
          </p:nvGrpSpPr>
          <p:grpSpPr bwMode="auto">
            <a:xfrm>
              <a:off x="2160" y="2688"/>
              <a:ext cx="720" cy="1008"/>
              <a:chOff x="3072" y="2304"/>
              <a:chExt cx="720" cy="1008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3072" y="2304"/>
                <a:ext cx="720" cy="720"/>
                <a:chOff x="1776" y="2256"/>
                <a:chExt cx="720" cy="720"/>
              </a:xfrm>
            </p:grpSpPr>
            <p:grpSp>
              <p:nvGrpSpPr>
                <p:cNvPr id="22" name="Group 32"/>
                <p:cNvGrpSpPr>
                  <a:grpSpLocks/>
                </p:cNvGrpSpPr>
                <p:nvPr/>
              </p:nvGrpSpPr>
              <p:grpSpPr bwMode="auto">
                <a:xfrm>
                  <a:off x="1776" y="2256"/>
                  <a:ext cx="720" cy="432"/>
                  <a:chOff x="1776" y="2256"/>
                  <a:chExt cx="720" cy="432"/>
                </a:xfrm>
              </p:grpSpPr>
              <p:sp>
                <p:nvSpPr>
                  <p:cNvPr id="12323" name="Line 3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6" y="2256"/>
                    <a:ext cx="192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2324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2016" y="2256"/>
                    <a:ext cx="192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3" name="Group 35"/>
                  <p:cNvGrpSpPr>
                    <a:grpSpLocks/>
                  </p:cNvGrpSpPr>
                  <p:nvPr/>
                </p:nvGrpSpPr>
                <p:grpSpPr bwMode="auto">
                  <a:xfrm>
                    <a:off x="1920" y="2544"/>
                    <a:ext cx="576" cy="144"/>
                    <a:chOff x="1920" y="2544"/>
                    <a:chExt cx="576" cy="144"/>
                  </a:xfrm>
                </p:grpSpPr>
                <p:sp>
                  <p:nvSpPr>
                    <p:cNvPr id="12326" name="Line 3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920" y="2544"/>
                      <a:ext cx="192" cy="14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327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04" y="2544"/>
                      <a:ext cx="192" cy="14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328" name="Line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08" y="2544"/>
                      <a:ext cx="0" cy="14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4" name="Group 39"/>
                <p:cNvGrpSpPr>
                  <a:grpSpLocks/>
                </p:cNvGrpSpPr>
                <p:nvPr/>
              </p:nvGrpSpPr>
              <p:grpSpPr bwMode="auto">
                <a:xfrm>
                  <a:off x="1920" y="2832"/>
                  <a:ext cx="576" cy="144"/>
                  <a:chOff x="1920" y="2544"/>
                  <a:chExt cx="576" cy="144"/>
                </a:xfrm>
              </p:grpSpPr>
              <p:sp>
                <p:nvSpPr>
                  <p:cNvPr id="12320" name="Line 4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20" y="2544"/>
                    <a:ext cx="192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2321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2304" y="2544"/>
                    <a:ext cx="192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2322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2208" y="2544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2317" name="Line 43"/>
              <p:cNvSpPr>
                <a:spLocks noChangeShapeType="1"/>
              </p:cNvSpPr>
              <p:nvPr/>
            </p:nvSpPr>
            <p:spPr bwMode="auto">
              <a:xfrm>
                <a:off x="3216" y="3168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306" name="Text Box 71"/>
            <p:cNvSpPr txBox="1">
              <a:spLocks noChangeArrowheads="1"/>
            </p:cNvSpPr>
            <p:nvPr/>
          </p:nvSpPr>
          <p:spPr bwMode="auto">
            <a:xfrm>
              <a:off x="2304" y="2544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07" name="Text Box 73"/>
            <p:cNvSpPr txBox="1">
              <a:spLocks noChangeArrowheads="1"/>
            </p:cNvSpPr>
            <p:nvPr/>
          </p:nvSpPr>
          <p:spPr bwMode="auto">
            <a:xfrm>
              <a:off x="2496" y="2784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Times New Roman" charset="0"/>
                </a:rPr>
                <a:t>E</a:t>
              </a:r>
            </a:p>
          </p:txBody>
        </p:sp>
        <p:sp>
          <p:nvSpPr>
            <p:cNvPr id="12308" name="Text Box 74"/>
            <p:cNvSpPr txBox="1">
              <a:spLocks noChangeArrowheads="1"/>
            </p:cNvSpPr>
            <p:nvPr/>
          </p:nvSpPr>
          <p:spPr bwMode="auto">
            <a:xfrm>
              <a:off x="2496" y="3072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09" name="Text Box 75"/>
            <p:cNvSpPr txBox="1">
              <a:spLocks noChangeArrowheads="1"/>
            </p:cNvSpPr>
            <p:nvPr/>
          </p:nvSpPr>
          <p:spPr bwMode="auto">
            <a:xfrm>
              <a:off x="2736" y="3360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10" name="Text Box 76"/>
            <p:cNvSpPr txBox="1">
              <a:spLocks noChangeArrowheads="1"/>
            </p:cNvSpPr>
            <p:nvPr/>
          </p:nvSpPr>
          <p:spPr bwMode="auto">
            <a:xfrm>
              <a:off x="2208" y="3360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2311" name="Text Box 82"/>
            <p:cNvSpPr txBox="1">
              <a:spLocks noChangeArrowheads="1"/>
            </p:cNvSpPr>
            <p:nvPr/>
          </p:nvSpPr>
          <p:spPr bwMode="auto">
            <a:xfrm>
              <a:off x="2496" y="3360"/>
              <a:ext cx="20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+</a:t>
              </a:r>
            </a:p>
          </p:txBody>
        </p:sp>
        <p:sp>
          <p:nvSpPr>
            <p:cNvPr id="12312" name="Text Box 87"/>
            <p:cNvSpPr txBox="1">
              <a:spLocks noChangeArrowheads="1"/>
            </p:cNvSpPr>
            <p:nvPr/>
          </p:nvSpPr>
          <p:spPr bwMode="auto">
            <a:xfrm>
              <a:off x="2064" y="2736"/>
              <a:ext cx="1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-</a:t>
              </a:r>
            </a:p>
          </p:txBody>
        </p:sp>
        <p:sp>
          <p:nvSpPr>
            <p:cNvPr id="12313" name="Text Box 92"/>
            <p:cNvSpPr txBox="1">
              <a:spLocks noChangeArrowheads="1"/>
            </p:cNvSpPr>
            <p:nvPr/>
          </p:nvSpPr>
          <p:spPr bwMode="auto">
            <a:xfrm>
              <a:off x="2208" y="3072"/>
              <a:ext cx="1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(</a:t>
              </a:r>
            </a:p>
          </p:txBody>
        </p:sp>
        <p:sp>
          <p:nvSpPr>
            <p:cNvPr id="12314" name="Text Box 97"/>
            <p:cNvSpPr txBox="1">
              <a:spLocks noChangeArrowheads="1"/>
            </p:cNvSpPr>
            <p:nvPr/>
          </p:nvSpPr>
          <p:spPr bwMode="auto">
            <a:xfrm>
              <a:off x="2784" y="3072"/>
              <a:ext cx="1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)</a:t>
              </a:r>
            </a:p>
          </p:txBody>
        </p:sp>
        <p:sp>
          <p:nvSpPr>
            <p:cNvPr id="12315" name="Text Box 102"/>
            <p:cNvSpPr txBox="1">
              <a:spLocks noChangeArrowheads="1"/>
            </p:cNvSpPr>
            <p:nvPr/>
          </p:nvSpPr>
          <p:spPr bwMode="auto">
            <a:xfrm>
              <a:off x="2208" y="3648"/>
              <a:ext cx="23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id</a:t>
              </a:r>
            </a:p>
          </p:txBody>
        </p:sp>
      </p:grpSp>
      <p:sp>
        <p:nvSpPr>
          <p:cNvPr id="12300" name="Text Box 105"/>
          <p:cNvSpPr txBox="1">
            <a:spLocks noChangeArrowheads="1"/>
          </p:cNvSpPr>
          <p:nvPr/>
        </p:nvSpPr>
        <p:spPr bwMode="auto">
          <a:xfrm>
            <a:off x="3275012" y="3014662"/>
            <a:ext cx="91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charset="0"/>
                <a:sym typeface="Symbol" pitchFamily="18" charset="2"/>
              </a:rPr>
              <a:t> -(E)</a:t>
            </a:r>
          </a:p>
        </p:txBody>
      </p:sp>
      <p:sp>
        <p:nvSpPr>
          <p:cNvPr id="12301" name="Text Box 106"/>
          <p:cNvSpPr txBox="1">
            <a:spLocks noChangeArrowheads="1"/>
          </p:cNvSpPr>
          <p:nvPr/>
        </p:nvSpPr>
        <p:spPr bwMode="auto">
          <a:xfrm>
            <a:off x="5807075" y="3090862"/>
            <a:ext cx="1216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charset="0"/>
                <a:sym typeface="Symbol" pitchFamily="18" charset="2"/>
              </a:rPr>
              <a:t> -(E+E)</a:t>
            </a:r>
          </a:p>
        </p:txBody>
      </p:sp>
      <p:sp>
        <p:nvSpPr>
          <p:cNvPr id="12302" name="Text Box 107"/>
          <p:cNvSpPr txBox="1">
            <a:spLocks noChangeArrowheads="1"/>
          </p:cNvSpPr>
          <p:nvPr/>
        </p:nvSpPr>
        <p:spPr bwMode="auto">
          <a:xfrm>
            <a:off x="673100" y="4946491"/>
            <a:ext cx="1257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charset="0"/>
                <a:sym typeface="Symbol" pitchFamily="18" charset="2"/>
              </a:rPr>
              <a:t> -(</a:t>
            </a:r>
            <a:r>
              <a:rPr lang="en-US" sz="2000" dirty="0" err="1">
                <a:latin typeface="Times New Roman" charset="0"/>
                <a:sym typeface="Symbol" pitchFamily="18" charset="2"/>
              </a:rPr>
              <a:t>id+E</a:t>
            </a:r>
            <a:r>
              <a:rPr lang="en-US" sz="2000" dirty="0">
                <a:latin typeface="Times New Roman" charset="0"/>
                <a:sym typeface="Symbol" pitchFamily="18" charset="2"/>
              </a:rPr>
              <a:t>)</a:t>
            </a:r>
          </a:p>
        </p:txBody>
      </p:sp>
      <p:sp>
        <p:nvSpPr>
          <p:cNvPr id="12303" name="Text Box 108"/>
          <p:cNvSpPr txBox="1">
            <a:spLocks noChangeArrowheads="1"/>
          </p:cNvSpPr>
          <p:nvPr/>
        </p:nvSpPr>
        <p:spPr bwMode="auto">
          <a:xfrm>
            <a:off x="3978275" y="4995862"/>
            <a:ext cx="1298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charset="0"/>
                <a:sym typeface="Symbol" pitchFamily="18" charset="2"/>
              </a:rPr>
              <a:t> -(</a:t>
            </a:r>
            <a:r>
              <a:rPr lang="en-US" sz="2000" dirty="0" err="1">
                <a:latin typeface="Times New Roman" charset="0"/>
                <a:sym typeface="Symbol" pitchFamily="18" charset="2"/>
              </a:rPr>
              <a:t>id+id</a:t>
            </a:r>
            <a:r>
              <a:rPr lang="en-US" sz="2000" dirty="0">
                <a:latin typeface="Times New Roman" charset="0"/>
                <a:sym typeface="Symbol" pitchFamily="18" charset="2"/>
              </a:rPr>
              <a:t>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Ambiguity</a:t>
            </a:r>
          </a:p>
        </p:txBody>
      </p:sp>
      <p:sp>
        <p:nvSpPr>
          <p:cNvPr id="13322" name="Date Placeholder 50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0793B1-0EB6-48AE-B232-2D7EB5124A73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1331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2A35D4-802F-4EFA-9DED-364B42401E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331322" y="1424697"/>
            <a:ext cx="81438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 charset="0"/>
              </a:rPr>
              <a:t>A grammar produces more than one parse tree for a sentence is </a:t>
            </a:r>
          </a:p>
          <a:p>
            <a:r>
              <a:rPr lang="en-US" sz="2200" dirty="0">
                <a:latin typeface="Times New Roman" charset="0"/>
              </a:rPr>
              <a:t>   called as an </a:t>
            </a:r>
            <a:r>
              <a:rPr lang="en-US" sz="2200" b="1" i="1" dirty="0">
                <a:solidFill>
                  <a:srgbClr val="FF0000"/>
                </a:solidFill>
                <a:latin typeface="Times New Roman" charset="0"/>
              </a:rPr>
              <a:t>ambiguous</a:t>
            </a:r>
            <a:r>
              <a:rPr lang="en-US" sz="2200" dirty="0">
                <a:solidFill>
                  <a:srgbClr val="FF0000"/>
                </a:solidFill>
                <a:latin typeface="Times New Roman" charset="0"/>
              </a:rPr>
              <a:t> grammar</a:t>
            </a:r>
            <a:r>
              <a:rPr lang="en-US" sz="2200" dirty="0">
                <a:latin typeface="Times New Roman" charset="0"/>
              </a:rPr>
              <a:t>.</a:t>
            </a:r>
          </a:p>
        </p:txBody>
      </p:sp>
      <p:sp>
        <p:nvSpPr>
          <p:cNvPr id="13318" name="Text Box 4"/>
          <p:cNvSpPr txBox="1">
            <a:spLocks noChangeArrowheads="1"/>
          </p:cNvSpPr>
          <p:nvPr/>
        </p:nvSpPr>
        <p:spPr bwMode="auto">
          <a:xfrm>
            <a:off x="1295400" y="2743200"/>
            <a:ext cx="361028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dirty="0">
                <a:latin typeface="Times New Roman" charset="0"/>
              </a:rPr>
              <a:t>E </a:t>
            </a:r>
            <a:r>
              <a:rPr lang="en-US" sz="2200" dirty="0">
                <a:latin typeface="Times New Roman" charset="0"/>
                <a:sym typeface="Symbol" pitchFamily="18" charset="2"/>
              </a:rPr>
              <a:t> E+E 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id+E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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id+E</a:t>
            </a:r>
            <a:r>
              <a:rPr lang="en-US" sz="2200" dirty="0">
                <a:latin typeface="Times New Roman" charset="0"/>
                <a:sym typeface="Symbol" pitchFamily="18" charset="2"/>
              </a:rPr>
              <a:t>*E </a:t>
            </a:r>
          </a:p>
          <a:p>
            <a:r>
              <a:rPr lang="en-US" sz="2200" dirty="0">
                <a:latin typeface="Times New Roman" charset="0"/>
                <a:sym typeface="Symbol" pitchFamily="18" charset="2"/>
              </a:rPr>
              <a:t>    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id+id</a:t>
            </a:r>
            <a:r>
              <a:rPr lang="en-US" sz="2200" dirty="0">
                <a:latin typeface="Times New Roman" charset="0"/>
                <a:sym typeface="Symbol" pitchFamily="18" charset="2"/>
              </a:rPr>
              <a:t>*E 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id+id</a:t>
            </a:r>
            <a:r>
              <a:rPr lang="en-US" sz="2200" dirty="0">
                <a:latin typeface="Times New Roman" charset="0"/>
                <a:sym typeface="Symbol" pitchFamily="18" charset="2"/>
              </a:rPr>
              <a:t>*id</a:t>
            </a:r>
          </a:p>
        </p:txBody>
      </p:sp>
      <p:sp>
        <p:nvSpPr>
          <p:cNvPr id="13319" name="Text Box 5"/>
          <p:cNvSpPr txBox="1">
            <a:spLocks noChangeArrowheads="1"/>
          </p:cNvSpPr>
          <p:nvPr/>
        </p:nvSpPr>
        <p:spPr bwMode="auto">
          <a:xfrm>
            <a:off x="1219200" y="4876800"/>
            <a:ext cx="386035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dirty="0">
                <a:latin typeface="Times New Roman" charset="0"/>
                <a:sym typeface="Symbol" pitchFamily="18" charset="2"/>
              </a:rPr>
              <a:t>E  E*E  E+E*E 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id+E</a:t>
            </a:r>
            <a:r>
              <a:rPr lang="en-US" sz="2200" dirty="0">
                <a:latin typeface="Times New Roman" charset="0"/>
                <a:sym typeface="Symbol" pitchFamily="18" charset="2"/>
              </a:rPr>
              <a:t>*E </a:t>
            </a:r>
          </a:p>
          <a:p>
            <a:r>
              <a:rPr lang="en-US" sz="2200" dirty="0">
                <a:latin typeface="Times New Roman" charset="0"/>
                <a:sym typeface="Symbol" pitchFamily="18" charset="2"/>
              </a:rPr>
              <a:t>    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id+id</a:t>
            </a:r>
            <a:r>
              <a:rPr lang="en-US" sz="2200" dirty="0">
                <a:latin typeface="Times New Roman" charset="0"/>
                <a:sym typeface="Symbol" pitchFamily="18" charset="2"/>
              </a:rPr>
              <a:t>*E 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id+id</a:t>
            </a:r>
            <a:r>
              <a:rPr lang="en-US" sz="2200" dirty="0">
                <a:latin typeface="Times New Roman" charset="0"/>
                <a:sym typeface="Symbol" pitchFamily="18" charset="2"/>
              </a:rPr>
              <a:t>*id</a:t>
            </a:r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6172200" y="4267200"/>
            <a:ext cx="1539875" cy="1785938"/>
            <a:chOff x="4128" y="2640"/>
            <a:chExt cx="1051" cy="1125"/>
          </a:xfrm>
        </p:grpSpPr>
        <p:sp>
          <p:nvSpPr>
            <p:cNvPr id="13343" name="Text Box 37"/>
            <p:cNvSpPr txBox="1">
              <a:spLocks noChangeArrowheads="1"/>
            </p:cNvSpPr>
            <p:nvPr/>
          </p:nvSpPr>
          <p:spPr bwMode="auto">
            <a:xfrm>
              <a:off x="4704" y="3264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Times New Roman" charset="0"/>
                </a:rPr>
                <a:t>E</a:t>
              </a:r>
            </a:p>
          </p:txBody>
        </p:sp>
        <p:sp>
          <p:nvSpPr>
            <p:cNvPr id="13344" name="Text Box 38"/>
            <p:cNvSpPr txBox="1">
              <a:spLocks noChangeArrowheads="1"/>
            </p:cNvSpPr>
            <p:nvPr/>
          </p:nvSpPr>
          <p:spPr bwMode="auto">
            <a:xfrm>
              <a:off x="4704" y="3504"/>
              <a:ext cx="24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id</a:t>
              </a:r>
            </a:p>
          </p:txBody>
        </p:sp>
        <p:sp>
          <p:nvSpPr>
            <p:cNvPr id="13345" name="Line 39"/>
            <p:cNvSpPr>
              <a:spLocks noChangeShapeType="1"/>
            </p:cNvSpPr>
            <p:nvPr/>
          </p:nvSpPr>
          <p:spPr bwMode="auto">
            <a:xfrm>
              <a:off x="4800" y="340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6" name="Line 43"/>
            <p:cNvSpPr>
              <a:spLocks noChangeShapeType="1"/>
            </p:cNvSpPr>
            <p:nvPr/>
          </p:nvSpPr>
          <p:spPr bwMode="auto">
            <a:xfrm>
              <a:off x="4224" y="345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Text Box 45"/>
            <p:cNvSpPr txBox="1">
              <a:spLocks noChangeArrowheads="1"/>
            </p:cNvSpPr>
            <p:nvPr/>
          </p:nvSpPr>
          <p:spPr bwMode="auto">
            <a:xfrm>
              <a:off x="4128" y="3264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3348" name="Text Box 46"/>
            <p:cNvSpPr txBox="1">
              <a:spLocks noChangeArrowheads="1"/>
            </p:cNvSpPr>
            <p:nvPr/>
          </p:nvSpPr>
          <p:spPr bwMode="auto">
            <a:xfrm>
              <a:off x="4416" y="3264"/>
              <a:ext cx="20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+</a:t>
              </a:r>
            </a:p>
          </p:txBody>
        </p:sp>
        <p:sp>
          <p:nvSpPr>
            <p:cNvPr id="13349" name="Text Box 47"/>
            <p:cNvSpPr txBox="1">
              <a:spLocks noChangeArrowheads="1"/>
            </p:cNvSpPr>
            <p:nvPr/>
          </p:nvSpPr>
          <p:spPr bwMode="auto">
            <a:xfrm>
              <a:off x="4128" y="3552"/>
              <a:ext cx="23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id</a:t>
              </a:r>
            </a:p>
          </p:txBody>
        </p:sp>
        <p:sp>
          <p:nvSpPr>
            <p:cNvPr id="13350" name="Text Box 55"/>
            <p:cNvSpPr txBox="1">
              <a:spLocks noChangeArrowheads="1"/>
            </p:cNvSpPr>
            <p:nvPr/>
          </p:nvSpPr>
          <p:spPr bwMode="auto">
            <a:xfrm>
              <a:off x="4944" y="3264"/>
              <a:ext cx="23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id</a:t>
              </a:r>
            </a:p>
          </p:txBody>
        </p:sp>
        <p:grpSp>
          <p:nvGrpSpPr>
            <p:cNvPr id="3" name="Group 57"/>
            <p:cNvGrpSpPr>
              <a:grpSpLocks/>
            </p:cNvGrpSpPr>
            <p:nvPr/>
          </p:nvGrpSpPr>
          <p:grpSpPr bwMode="auto">
            <a:xfrm>
              <a:off x="4224" y="2640"/>
              <a:ext cx="931" cy="672"/>
              <a:chOff x="4128" y="2544"/>
              <a:chExt cx="931" cy="672"/>
            </a:xfrm>
          </p:grpSpPr>
          <p:sp>
            <p:nvSpPr>
              <p:cNvPr id="13352" name="Line 58"/>
              <p:cNvSpPr>
                <a:spLocks noChangeShapeType="1"/>
              </p:cNvSpPr>
              <p:nvPr/>
            </p:nvSpPr>
            <p:spPr bwMode="auto">
              <a:xfrm flipH="1">
                <a:off x="4128" y="3072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3" name="Line 59"/>
              <p:cNvSpPr>
                <a:spLocks noChangeShapeType="1"/>
              </p:cNvSpPr>
              <p:nvPr/>
            </p:nvSpPr>
            <p:spPr bwMode="auto">
              <a:xfrm>
                <a:off x="4512" y="3072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4" name="Line 60"/>
              <p:cNvSpPr>
                <a:spLocks noChangeShapeType="1"/>
              </p:cNvSpPr>
              <p:nvPr/>
            </p:nvSpPr>
            <p:spPr bwMode="auto">
              <a:xfrm>
                <a:off x="4416" y="3072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5" name="Text Box 61"/>
              <p:cNvSpPr txBox="1">
                <a:spLocks noChangeArrowheads="1"/>
              </p:cNvSpPr>
              <p:nvPr/>
            </p:nvSpPr>
            <p:spPr bwMode="auto">
              <a:xfrm>
                <a:off x="4320" y="2880"/>
                <a:ext cx="211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Times New Roman" charset="0"/>
                  </a:rPr>
                  <a:t>E</a:t>
                </a:r>
              </a:p>
            </p:txBody>
          </p:sp>
          <p:sp>
            <p:nvSpPr>
              <p:cNvPr id="13356" name="Line 62"/>
              <p:cNvSpPr>
                <a:spLocks noChangeShapeType="1"/>
              </p:cNvSpPr>
              <p:nvPr/>
            </p:nvSpPr>
            <p:spPr bwMode="auto">
              <a:xfrm>
                <a:off x="4704" y="2736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7" name="Text Box 63"/>
              <p:cNvSpPr txBox="1">
                <a:spLocks noChangeArrowheads="1"/>
              </p:cNvSpPr>
              <p:nvPr/>
            </p:nvSpPr>
            <p:spPr bwMode="auto">
              <a:xfrm>
                <a:off x="4560" y="2544"/>
                <a:ext cx="211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E</a:t>
                </a:r>
              </a:p>
            </p:txBody>
          </p:sp>
          <p:sp>
            <p:nvSpPr>
              <p:cNvPr id="13358" name="Line 64"/>
              <p:cNvSpPr>
                <a:spLocks noChangeShapeType="1"/>
              </p:cNvSpPr>
              <p:nvPr/>
            </p:nvSpPr>
            <p:spPr bwMode="auto">
              <a:xfrm flipH="1">
                <a:off x="4416" y="2736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9" name="Line 65"/>
              <p:cNvSpPr>
                <a:spLocks noChangeShapeType="1"/>
              </p:cNvSpPr>
              <p:nvPr/>
            </p:nvSpPr>
            <p:spPr bwMode="auto">
              <a:xfrm>
                <a:off x="4656" y="2736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0" name="Text Box 66"/>
              <p:cNvSpPr txBox="1">
                <a:spLocks noChangeArrowheads="1"/>
              </p:cNvSpPr>
              <p:nvPr/>
            </p:nvSpPr>
            <p:spPr bwMode="auto">
              <a:xfrm>
                <a:off x="4560" y="2832"/>
                <a:ext cx="196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*</a:t>
                </a:r>
              </a:p>
            </p:txBody>
          </p:sp>
          <p:sp>
            <p:nvSpPr>
              <p:cNvPr id="13361" name="Text Box 67"/>
              <p:cNvSpPr txBox="1">
                <a:spLocks noChangeArrowheads="1"/>
              </p:cNvSpPr>
              <p:nvPr/>
            </p:nvSpPr>
            <p:spPr bwMode="auto">
              <a:xfrm>
                <a:off x="4848" y="2880"/>
                <a:ext cx="211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E</a:t>
                </a:r>
              </a:p>
            </p:txBody>
          </p:sp>
          <p:sp>
            <p:nvSpPr>
              <p:cNvPr id="13362" name="Line 68"/>
              <p:cNvSpPr>
                <a:spLocks noChangeShapeType="1"/>
              </p:cNvSpPr>
              <p:nvPr/>
            </p:nvSpPr>
            <p:spPr bwMode="auto">
              <a:xfrm>
                <a:off x="4944" y="3072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72"/>
          <p:cNvGrpSpPr>
            <a:grpSpLocks/>
          </p:cNvGrpSpPr>
          <p:nvPr/>
        </p:nvGrpSpPr>
        <p:grpSpPr bwMode="auto">
          <a:xfrm>
            <a:off x="6237288" y="2057400"/>
            <a:ext cx="1611312" cy="1785938"/>
            <a:chOff x="3552" y="1104"/>
            <a:chExt cx="1099" cy="1125"/>
          </a:xfrm>
        </p:grpSpPr>
        <p:sp>
          <p:nvSpPr>
            <p:cNvPr id="13323" name="Text Box 9"/>
            <p:cNvSpPr txBox="1">
              <a:spLocks noChangeArrowheads="1"/>
            </p:cNvSpPr>
            <p:nvPr/>
          </p:nvSpPr>
          <p:spPr bwMode="auto">
            <a:xfrm>
              <a:off x="4128" y="1680"/>
              <a:ext cx="12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1600">
                <a:latin typeface="Times New Roman" charset="0"/>
              </a:endParaRPr>
            </a:p>
          </p:txBody>
        </p:sp>
        <p:sp>
          <p:nvSpPr>
            <p:cNvPr id="13324" name="Line 23"/>
            <p:cNvSpPr>
              <a:spLocks noChangeShapeType="1"/>
            </p:cNvSpPr>
            <p:nvPr/>
          </p:nvSpPr>
          <p:spPr bwMode="auto">
            <a:xfrm flipH="1">
              <a:off x="3648" y="1296"/>
              <a:ext cx="19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5" name="Line 24"/>
            <p:cNvSpPr>
              <a:spLocks noChangeShapeType="1"/>
            </p:cNvSpPr>
            <p:nvPr/>
          </p:nvSpPr>
          <p:spPr bwMode="auto">
            <a:xfrm>
              <a:off x="4032" y="1296"/>
              <a:ext cx="19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6" name="Line 25"/>
            <p:cNvSpPr>
              <a:spLocks noChangeShapeType="1"/>
            </p:cNvSpPr>
            <p:nvPr/>
          </p:nvSpPr>
          <p:spPr bwMode="auto">
            <a:xfrm>
              <a:off x="3936" y="129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7" name="Line 26"/>
            <p:cNvSpPr>
              <a:spLocks noChangeShapeType="1"/>
            </p:cNvSpPr>
            <p:nvPr/>
          </p:nvSpPr>
          <p:spPr bwMode="auto">
            <a:xfrm>
              <a:off x="3648" y="158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8" name="Text Box 28"/>
            <p:cNvSpPr txBox="1">
              <a:spLocks noChangeArrowheads="1"/>
            </p:cNvSpPr>
            <p:nvPr/>
          </p:nvSpPr>
          <p:spPr bwMode="auto">
            <a:xfrm>
              <a:off x="3840" y="1104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3329" name="Text Box 29"/>
            <p:cNvSpPr txBox="1">
              <a:spLocks noChangeArrowheads="1"/>
            </p:cNvSpPr>
            <p:nvPr/>
          </p:nvSpPr>
          <p:spPr bwMode="auto">
            <a:xfrm>
              <a:off x="3552" y="1392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3330" name="Text Box 30"/>
            <p:cNvSpPr txBox="1">
              <a:spLocks noChangeArrowheads="1"/>
            </p:cNvSpPr>
            <p:nvPr/>
          </p:nvSpPr>
          <p:spPr bwMode="auto">
            <a:xfrm>
              <a:off x="3840" y="1392"/>
              <a:ext cx="20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Times New Roman" charset="0"/>
                </a:rPr>
                <a:t>+</a:t>
              </a:r>
            </a:p>
          </p:txBody>
        </p:sp>
        <p:sp>
          <p:nvSpPr>
            <p:cNvPr id="13331" name="Text Box 34"/>
            <p:cNvSpPr txBox="1">
              <a:spLocks noChangeArrowheads="1"/>
            </p:cNvSpPr>
            <p:nvPr/>
          </p:nvSpPr>
          <p:spPr bwMode="auto">
            <a:xfrm>
              <a:off x="3552" y="1680"/>
              <a:ext cx="23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id</a:t>
              </a:r>
            </a:p>
          </p:txBody>
        </p:sp>
        <p:sp>
          <p:nvSpPr>
            <p:cNvPr id="13332" name="Line 42"/>
            <p:cNvSpPr>
              <a:spLocks noChangeShapeType="1"/>
            </p:cNvSpPr>
            <p:nvPr/>
          </p:nvSpPr>
          <p:spPr bwMode="auto">
            <a:xfrm>
              <a:off x="3984" y="1920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3" name="Text Box 44"/>
            <p:cNvSpPr txBox="1">
              <a:spLocks noChangeArrowheads="1"/>
            </p:cNvSpPr>
            <p:nvPr/>
          </p:nvSpPr>
          <p:spPr bwMode="auto">
            <a:xfrm>
              <a:off x="3888" y="1728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3334" name="Line 48"/>
            <p:cNvSpPr>
              <a:spLocks noChangeShapeType="1"/>
            </p:cNvSpPr>
            <p:nvPr/>
          </p:nvSpPr>
          <p:spPr bwMode="auto">
            <a:xfrm>
              <a:off x="4272" y="1584"/>
              <a:ext cx="19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5" name="Text Box 49"/>
            <p:cNvSpPr txBox="1">
              <a:spLocks noChangeArrowheads="1"/>
            </p:cNvSpPr>
            <p:nvPr/>
          </p:nvSpPr>
          <p:spPr bwMode="auto">
            <a:xfrm>
              <a:off x="4128" y="1392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3336" name="Line 50"/>
            <p:cNvSpPr>
              <a:spLocks noChangeShapeType="1"/>
            </p:cNvSpPr>
            <p:nvPr/>
          </p:nvSpPr>
          <p:spPr bwMode="auto">
            <a:xfrm flipH="1">
              <a:off x="3984" y="1584"/>
              <a:ext cx="19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7" name="Line 51"/>
            <p:cNvSpPr>
              <a:spLocks noChangeShapeType="1"/>
            </p:cNvSpPr>
            <p:nvPr/>
          </p:nvSpPr>
          <p:spPr bwMode="auto">
            <a:xfrm>
              <a:off x="4224" y="158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Text Box 52"/>
            <p:cNvSpPr txBox="1">
              <a:spLocks noChangeArrowheads="1"/>
            </p:cNvSpPr>
            <p:nvPr/>
          </p:nvSpPr>
          <p:spPr bwMode="auto">
            <a:xfrm>
              <a:off x="4128" y="1680"/>
              <a:ext cx="19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*</a:t>
              </a:r>
            </a:p>
          </p:txBody>
        </p:sp>
        <p:sp>
          <p:nvSpPr>
            <p:cNvPr id="13339" name="Text Box 53"/>
            <p:cNvSpPr txBox="1">
              <a:spLocks noChangeArrowheads="1"/>
            </p:cNvSpPr>
            <p:nvPr/>
          </p:nvSpPr>
          <p:spPr bwMode="auto">
            <a:xfrm>
              <a:off x="4416" y="1728"/>
              <a:ext cx="2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E</a:t>
              </a:r>
            </a:p>
          </p:txBody>
        </p:sp>
        <p:sp>
          <p:nvSpPr>
            <p:cNvPr id="13340" name="Line 54"/>
            <p:cNvSpPr>
              <a:spLocks noChangeShapeType="1"/>
            </p:cNvSpPr>
            <p:nvPr/>
          </p:nvSpPr>
          <p:spPr bwMode="auto">
            <a:xfrm>
              <a:off x="4512" y="1920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Text Box 70"/>
            <p:cNvSpPr txBox="1">
              <a:spLocks noChangeArrowheads="1"/>
            </p:cNvSpPr>
            <p:nvPr/>
          </p:nvSpPr>
          <p:spPr bwMode="auto">
            <a:xfrm>
              <a:off x="3888" y="2016"/>
              <a:ext cx="23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id</a:t>
              </a:r>
            </a:p>
          </p:txBody>
        </p:sp>
        <p:sp>
          <p:nvSpPr>
            <p:cNvPr id="13342" name="Text Box 71"/>
            <p:cNvSpPr txBox="1">
              <a:spLocks noChangeArrowheads="1"/>
            </p:cNvSpPr>
            <p:nvPr/>
          </p:nvSpPr>
          <p:spPr bwMode="auto">
            <a:xfrm>
              <a:off x="4416" y="2016"/>
              <a:ext cx="23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id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Ambiguity (cont.)</a:t>
            </a:r>
          </a:p>
        </p:txBody>
      </p:sp>
      <p:sp>
        <p:nvSpPr>
          <p:cNvPr id="14342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A2C65FB-FAAC-470F-96AC-6FE56343A40C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A4F65DF-D22C-46C8-94A2-78D5FE06978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  <p:sp>
        <p:nvSpPr>
          <p:cNvPr id="1434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For most of the parsers, the grammar must be </a:t>
            </a:r>
            <a:r>
              <a:rPr lang="en-US" sz="2000" dirty="0">
                <a:solidFill>
                  <a:srgbClr val="FF0000"/>
                </a:solidFill>
              </a:rPr>
              <a:t>unambiguous.</a:t>
            </a:r>
          </a:p>
          <a:p>
            <a:pPr lvl="1"/>
            <a:r>
              <a:rPr lang="en-US" sz="1800" dirty="0"/>
              <a:t>Unambiguous grammar  posses the </a:t>
            </a:r>
            <a:r>
              <a:rPr lang="en-US" sz="1800" dirty="0">
                <a:sym typeface="Wingdings" pitchFamily="2" charset="2"/>
              </a:rPr>
              <a:t> unique selection of the parse tree for a sentence</a:t>
            </a:r>
          </a:p>
          <a:p>
            <a:pPr lvl="1"/>
            <a:r>
              <a:rPr lang="en-US" sz="1800" dirty="0"/>
              <a:t>We should eliminate the ambiguity in the grammar during the design phase of the compiler.</a:t>
            </a:r>
          </a:p>
          <a:p>
            <a:pPr lvl="1"/>
            <a:r>
              <a:rPr lang="en-US" sz="1800" dirty="0"/>
              <a:t>We have to prefer one of the parse trees of a sentence (generated by an ambiguous grammar) to disambiguate that grammar to restrict to this choice.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Ambiguity (cont.)</a:t>
            </a:r>
          </a:p>
        </p:txBody>
      </p:sp>
      <p:sp>
        <p:nvSpPr>
          <p:cNvPr id="15400" name="Date Placeholder 40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A2B025F-05EA-4C72-94E2-71D07EF9BE56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1536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2C5969-EBDB-4ED1-83CE-80537B9FE8C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/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619125" y="1371600"/>
            <a:ext cx="6159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charset="0"/>
              </a:rPr>
              <a:t>stmt </a:t>
            </a:r>
            <a:r>
              <a:rPr lang="en-US" sz="2000" dirty="0">
                <a:latin typeface="Times New Roman" charset="0"/>
                <a:sym typeface="Symbol" pitchFamily="18" charset="2"/>
              </a:rPr>
              <a:t>  </a:t>
            </a:r>
            <a:r>
              <a:rPr lang="en-US" sz="2000" dirty="0">
                <a:latin typeface="Courier New" pitchFamily="49" charset="0"/>
                <a:sym typeface="Symbol" pitchFamily="18" charset="2"/>
              </a:rPr>
              <a:t>if</a:t>
            </a:r>
            <a:r>
              <a:rPr lang="en-US" sz="20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000" dirty="0" err="1">
                <a:latin typeface="Times New Roman" charset="0"/>
                <a:sym typeface="Symbol" pitchFamily="18" charset="2"/>
              </a:rPr>
              <a:t>expr</a:t>
            </a:r>
            <a:r>
              <a:rPr lang="en-US" sz="20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000" dirty="0">
                <a:latin typeface="Courier New" pitchFamily="49" charset="0"/>
                <a:sym typeface="Symbol" pitchFamily="18" charset="2"/>
              </a:rPr>
              <a:t>then</a:t>
            </a:r>
            <a:r>
              <a:rPr lang="en-US" sz="2000" dirty="0">
                <a:latin typeface="Times New Roman" charset="0"/>
                <a:sym typeface="Symbol" pitchFamily="18" charset="2"/>
              </a:rPr>
              <a:t>  stmt   |</a:t>
            </a:r>
          </a:p>
          <a:p>
            <a:r>
              <a:rPr lang="en-US" sz="2000" dirty="0">
                <a:latin typeface="Times New Roman" charset="0"/>
                <a:sym typeface="Symbol" pitchFamily="18" charset="2"/>
              </a:rPr>
              <a:t>              </a:t>
            </a:r>
            <a:r>
              <a:rPr lang="en-US" sz="2000" dirty="0">
                <a:latin typeface="Courier New" pitchFamily="49" charset="0"/>
                <a:sym typeface="Symbol" pitchFamily="18" charset="2"/>
              </a:rPr>
              <a:t>if</a:t>
            </a:r>
            <a:r>
              <a:rPr lang="en-US" sz="20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000" dirty="0" err="1">
                <a:latin typeface="Times New Roman" charset="0"/>
                <a:sym typeface="Symbol" pitchFamily="18" charset="2"/>
              </a:rPr>
              <a:t>expr</a:t>
            </a:r>
            <a:r>
              <a:rPr lang="en-US" sz="20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000" dirty="0">
                <a:latin typeface="Courier New" pitchFamily="49" charset="0"/>
                <a:sym typeface="Symbol" pitchFamily="18" charset="2"/>
              </a:rPr>
              <a:t>then</a:t>
            </a:r>
            <a:r>
              <a:rPr lang="en-US" sz="2000" dirty="0">
                <a:latin typeface="Times New Roman" charset="0"/>
                <a:sym typeface="Symbol" pitchFamily="18" charset="2"/>
              </a:rPr>
              <a:t>  stmt  </a:t>
            </a:r>
            <a:r>
              <a:rPr lang="en-US" sz="2000" dirty="0">
                <a:latin typeface="Courier New" pitchFamily="49" charset="0"/>
                <a:sym typeface="Symbol" pitchFamily="18" charset="2"/>
              </a:rPr>
              <a:t>else</a:t>
            </a:r>
            <a:r>
              <a:rPr lang="en-US" sz="2000" dirty="0">
                <a:latin typeface="Times New Roman" charset="0"/>
                <a:sym typeface="Symbol" pitchFamily="18" charset="2"/>
              </a:rPr>
              <a:t>  stmt    |   </a:t>
            </a:r>
            <a:r>
              <a:rPr lang="en-US" sz="2000" dirty="0" err="1">
                <a:latin typeface="Times New Roman" charset="0"/>
                <a:sym typeface="Symbol" pitchFamily="18" charset="2"/>
              </a:rPr>
              <a:t>otherstmts</a:t>
            </a:r>
            <a:endParaRPr lang="en-US" sz="2000" dirty="0">
              <a:latin typeface="Times New Roman" charset="0"/>
              <a:sym typeface="Symbol" pitchFamily="18" charset="2"/>
            </a:endParaRPr>
          </a:p>
        </p:txBody>
      </p:sp>
      <p:sp>
        <p:nvSpPr>
          <p:cNvPr id="15366" name="Text Box 4"/>
          <p:cNvSpPr txBox="1">
            <a:spLocks noChangeArrowheads="1"/>
          </p:cNvSpPr>
          <p:nvPr/>
        </p:nvSpPr>
        <p:spPr bwMode="auto">
          <a:xfrm>
            <a:off x="4038600" y="2209800"/>
            <a:ext cx="4791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Courier New" pitchFamily="49" charset="0"/>
              </a:rPr>
              <a:t>if</a:t>
            </a:r>
            <a:r>
              <a:rPr lang="en-US" sz="2000" dirty="0">
                <a:latin typeface="Times New Roman" charset="0"/>
              </a:rPr>
              <a:t>  E</a:t>
            </a:r>
            <a:r>
              <a:rPr lang="en-US" sz="2000" baseline="-25000" dirty="0">
                <a:latin typeface="Times New Roman" charset="0"/>
              </a:rPr>
              <a:t>1</a:t>
            </a:r>
            <a:r>
              <a:rPr lang="en-US" sz="2000" dirty="0">
                <a:latin typeface="Times New Roman" charset="0"/>
              </a:rPr>
              <a:t>  </a:t>
            </a:r>
            <a:r>
              <a:rPr lang="en-US" sz="2000" dirty="0">
                <a:latin typeface="Courier New" pitchFamily="49" charset="0"/>
              </a:rPr>
              <a:t>then </a:t>
            </a:r>
            <a:r>
              <a:rPr lang="en-US" sz="2000" dirty="0">
                <a:latin typeface="Times New Roman" charset="0"/>
              </a:rPr>
              <a:t> </a:t>
            </a:r>
            <a:r>
              <a:rPr lang="en-US" sz="2000" dirty="0">
                <a:latin typeface="Courier New" pitchFamily="49" charset="0"/>
              </a:rPr>
              <a:t>if</a:t>
            </a:r>
            <a:r>
              <a:rPr lang="en-US" sz="2000" dirty="0">
                <a:latin typeface="Times New Roman" charset="0"/>
              </a:rPr>
              <a:t>  E</a:t>
            </a:r>
            <a:r>
              <a:rPr lang="en-US" sz="2000" baseline="-25000" dirty="0">
                <a:latin typeface="Times New Roman" charset="0"/>
              </a:rPr>
              <a:t>2</a:t>
            </a:r>
            <a:r>
              <a:rPr lang="en-US" sz="2000" dirty="0">
                <a:latin typeface="Times New Roman" charset="0"/>
              </a:rPr>
              <a:t>  </a:t>
            </a:r>
            <a:r>
              <a:rPr lang="en-US" sz="2000" dirty="0">
                <a:latin typeface="Courier New" pitchFamily="49" charset="0"/>
              </a:rPr>
              <a:t>then</a:t>
            </a:r>
            <a:r>
              <a:rPr lang="en-US" sz="2000" dirty="0">
                <a:latin typeface="Times New Roman" charset="0"/>
              </a:rPr>
              <a:t>  S</a:t>
            </a:r>
            <a:r>
              <a:rPr lang="en-US" sz="2000" baseline="-25000" dirty="0">
                <a:latin typeface="Times New Roman" charset="0"/>
              </a:rPr>
              <a:t>1</a:t>
            </a:r>
            <a:r>
              <a:rPr lang="en-US" sz="2000" dirty="0">
                <a:latin typeface="Times New Roman" charset="0"/>
              </a:rPr>
              <a:t>  </a:t>
            </a:r>
            <a:r>
              <a:rPr lang="en-US" sz="2000" dirty="0">
                <a:latin typeface="Courier New" pitchFamily="49" charset="0"/>
              </a:rPr>
              <a:t>else </a:t>
            </a:r>
            <a:r>
              <a:rPr lang="en-US" sz="2000" dirty="0">
                <a:latin typeface="Times New Roman" charset="0"/>
              </a:rPr>
              <a:t> S</a:t>
            </a:r>
            <a:r>
              <a:rPr lang="en-US" sz="2000" baseline="-25000" dirty="0">
                <a:latin typeface="Times New Roman" charset="0"/>
              </a:rPr>
              <a:t>2</a:t>
            </a:r>
            <a:endParaRPr lang="en-US" sz="2000" dirty="0">
              <a:latin typeface="Times New Roman" charset="0"/>
            </a:endParaRPr>
          </a:p>
        </p:txBody>
      </p:sp>
      <p:sp>
        <p:nvSpPr>
          <p:cNvPr id="15367" name="Text Box 5"/>
          <p:cNvSpPr txBox="1">
            <a:spLocks noChangeArrowheads="1"/>
          </p:cNvSpPr>
          <p:nvPr/>
        </p:nvSpPr>
        <p:spPr bwMode="auto">
          <a:xfrm>
            <a:off x="574675" y="2057400"/>
            <a:ext cx="4530725" cy="214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charset="0"/>
              </a:rPr>
              <a:t>	</a:t>
            </a:r>
            <a:r>
              <a:rPr lang="en-US" sz="2000" dirty="0">
                <a:latin typeface="Times New Roman" charset="0"/>
              </a:rPr>
              <a:t>stmt</a:t>
            </a:r>
          </a:p>
          <a:p>
            <a:endParaRPr lang="en-US" sz="2000" dirty="0">
              <a:latin typeface="Times New Roman" charset="0"/>
            </a:endParaRPr>
          </a:p>
          <a:p>
            <a:r>
              <a:rPr lang="en-US" sz="2000" dirty="0">
                <a:latin typeface="Courier New" pitchFamily="49" charset="0"/>
              </a:rPr>
              <a:t>if</a:t>
            </a:r>
            <a:r>
              <a:rPr lang="en-US" sz="2000" dirty="0">
                <a:latin typeface="Times New Roman" charset="0"/>
              </a:rPr>
              <a:t>   </a:t>
            </a:r>
            <a:r>
              <a:rPr lang="en-US" sz="2000" dirty="0" err="1">
                <a:latin typeface="Times New Roman" charset="0"/>
              </a:rPr>
              <a:t>expr</a:t>
            </a:r>
            <a:r>
              <a:rPr lang="en-US" sz="2000" dirty="0">
                <a:latin typeface="Times New Roman" charset="0"/>
              </a:rPr>
              <a:t>  </a:t>
            </a:r>
            <a:r>
              <a:rPr lang="en-US" sz="2000" dirty="0">
                <a:latin typeface="Courier New" pitchFamily="49" charset="0"/>
              </a:rPr>
              <a:t>then</a:t>
            </a:r>
            <a:r>
              <a:rPr lang="en-US" sz="2000" dirty="0">
                <a:latin typeface="Times New Roman" charset="0"/>
              </a:rPr>
              <a:t>     stmt      </a:t>
            </a:r>
            <a:r>
              <a:rPr lang="en-US" sz="2000" dirty="0">
                <a:latin typeface="Courier New" pitchFamily="49" charset="0"/>
              </a:rPr>
              <a:t>else</a:t>
            </a:r>
            <a:r>
              <a:rPr lang="en-US" sz="2000" dirty="0">
                <a:latin typeface="Times New Roman" charset="0"/>
              </a:rPr>
              <a:t>       stmt</a:t>
            </a:r>
          </a:p>
          <a:p>
            <a:endParaRPr lang="en-US" sz="2000" dirty="0">
              <a:latin typeface="Times New Roman" charset="0"/>
            </a:endParaRPr>
          </a:p>
          <a:p>
            <a:r>
              <a:rPr lang="en-US" sz="2000" dirty="0">
                <a:latin typeface="Times New Roman" charset="0"/>
              </a:rPr>
              <a:t>         E</a:t>
            </a:r>
            <a:r>
              <a:rPr lang="en-US" sz="2000" baseline="-25000" dirty="0">
                <a:latin typeface="Times New Roman" charset="0"/>
              </a:rPr>
              <a:t>1</a:t>
            </a:r>
            <a:r>
              <a:rPr lang="en-US" sz="2000" dirty="0">
                <a:latin typeface="Times New Roman" charset="0"/>
              </a:rPr>
              <a:t>	   </a:t>
            </a:r>
            <a:r>
              <a:rPr lang="en-US" sz="2000" dirty="0">
                <a:latin typeface="Courier New" pitchFamily="49" charset="0"/>
              </a:rPr>
              <a:t>if</a:t>
            </a:r>
            <a:r>
              <a:rPr lang="en-US" sz="2000" dirty="0">
                <a:latin typeface="Times New Roman" charset="0"/>
              </a:rPr>
              <a:t>  </a:t>
            </a:r>
            <a:r>
              <a:rPr lang="en-US" sz="2000" dirty="0" err="1">
                <a:latin typeface="Times New Roman" charset="0"/>
              </a:rPr>
              <a:t>expr</a:t>
            </a:r>
            <a:r>
              <a:rPr lang="en-US" sz="2000" dirty="0">
                <a:latin typeface="Times New Roman" charset="0"/>
              </a:rPr>
              <a:t>   </a:t>
            </a:r>
            <a:r>
              <a:rPr lang="en-US" sz="2000" dirty="0">
                <a:latin typeface="Courier New" pitchFamily="49" charset="0"/>
              </a:rPr>
              <a:t>then</a:t>
            </a:r>
            <a:r>
              <a:rPr lang="en-US" sz="2000" dirty="0">
                <a:latin typeface="Times New Roman" charset="0"/>
              </a:rPr>
              <a:t>    stmt        S</a:t>
            </a:r>
            <a:r>
              <a:rPr lang="en-US" sz="2000" baseline="-25000" dirty="0">
                <a:latin typeface="Times New Roman" charset="0"/>
              </a:rPr>
              <a:t>2</a:t>
            </a:r>
          </a:p>
          <a:p>
            <a:endParaRPr lang="en-US" sz="2000" baseline="-25000" dirty="0">
              <a:latin typeface="Times New Roman" charset="0"/>
            </a:endParaRPr>
          </a:p>
          <a:p>
            <a:r>
              <a:rPr lang="en-US" sz="2000" dirty="0">
                <a:latin typeface="Times New Roman" charset="0"/>
              </a:rPr>
              <a:t> 	            E</a:t>
            </a:r>
            <a:r>
              <a:rPr lang="en-US" sz="2000" baseline="-25000" dirty="0">
                <a:latin typeface="Times New Roman" charset="0"/>
              </a:rPr>
              <a:t>2 	           </a:t>
            </a:r>
            <a:r>
              <a:rPr lang="en-US" sz="2000" dirty="0">
                <a:latin typeface="Times New Roman" charset="0"/>
              </a:rPr>
              <a:t>S</a:t>
            </a:r>
            <a:r>
              <a:rPr lang="en-US" sz="2000" baseline="-25000" dirty="0">
                <a:latin typeface="Times New Roman" charset="0"/>
              </a:rPr>
              <a:t>1</a:t>
            </a:r>
          </a:p>
        </p:txBody>
      </p:sp>
      <p:sp>
        <p:nvSpPr>
          <p:cNvPr id="15369" name="Line 7"/>
          <p:cNvSpPr>
            <a:spLocks noChangeShapeType="1"/>
          </p:cNvSpPr>
          <p:nvPr/>
        </p:nvSpPr>
        <p:spPr bwMode="auto">
          <a:xfrm flipH="1">
            <a:off x="996950" y="2438400"/>
            <a:ext cx="773113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0" name="Line 8"/>
          <p:cNvSpPr>
            <a:spLocks noChangeShapeType="1"/>
          </p:cNvSpPr>
          <p:nvPr/>
        </p:nvSpPr>
        <p:spPr bwMode="auto">
          <a:xfrm flipH="1">
            <a:off x="1489075" y="2438400"/>
            <a:ext cx="280988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1" name="Line 9"/>
          <p:cNvSpPr>
            <a:spLocks noChangeShapeType="1"/>
          </p:cNvSpPr>
          <p:nvPr/>
        </p:nvSpPr>
        <p:spPr bwMode="auto">
          <a:xfrm>
            <a:off x="1770063" y="2438400"/>
            <a:ext cx="352425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2" name="Line 10"/>
          <p:cNvSpPr>
            <a:spLocks noChangeShapeType="1"/>
          </p:cNvSpPr>
          <p:nvPr/>
        </p:nvSpPr>
        <p:spPr bwMode="auto">
          <a:xfrm>
            <a:off x="1770063" y="2438400"/>
            <a:ext cx="1125537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3" name="Line 11"/>
          <p:cNvSpPr>
            <a:spLocks noChangeShapeType="1"/>
          </p:cNvSpPr>
          <p:nvPr/>
        </p:nvSpPr>
        <p:spPr bwMode="auto">
          <a:xfrm>
            <a:off x="1770063" y="2438400"/>
            <a:ext cx="1900237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4" name="Line 12"/>
          <p:cNvSpPr>
            <a:spLocks noChangeShapeType="1"/>
          </p:cNvSpPr>
          <p:nvPr/>
        </p:nvSpPr>
        <p:spPr bwMode="auto">
          <a:xfrm>
            <a:off x="1770063" y="2438400"/>
            <a:ext cx="2743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5" name="Line 13"/>
          <p:cNvSpPr>
            <a:spLocks noChangeShapeType="1"/>
          </p:cNvSpPr>
          <p:nvPr/>
        </p:nvSpPr>
        <p:spPr bwMode="auto">
          <a:xfrm flipH="1">
            <a:off x="1981200" y="3048000"/>
            <a:ext cx="84455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6" name="Line 14"/>
          <p:cNvSpPr>
            <a:spLocks noChangeShapeType="1"/>
          </p:cNvSpPr>
          <p:nvPr/>
        </p:nvSpPr>
        <p:spPr bwMode="auto">
          <a:xfrm flipH="1">
            <a:off x="2473325" y="3048000"/>
            <a:ext cx="352425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Line 15"/>
          <p:cNvSpPr>
            <a:spLocks noChangeShapeType="1"/>
          </p:cNvSpPr>
          <p:nvPr/>
        </p:nvSpPr>
        <p:spPr bwMode="auto">
          <a:xfrm>
            <a:off x="2825750" y="3048000"/>
            <a:ext cx="280988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8" name="Line 16"/>
          <p:cNvSpPr>
            <a:spLocks noChangeShapeType="1"/>
          </p:cNvSpPr>
          <p:nvPr/>
        </p:nvSpPr>
        <p:spPr bwMode="auto">
          <a:xfrm>
            <a:off x="2825750" y="3048000"/>
            <a:ext cx="98425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9" name="AutoShape 27"/>
          <p:cNvSpPr>
            <a:spLocks noChangeArrowheads="1"/>
          </p:cNvSpPr>
          <p:nvPr/>
        </p:nvSpPr>
        <p:spPr bwMode="auto">
          <a:xfrm>
            <a:off x="1277938" y="3048000"/>
            <a:ext cx="280987" cy="3048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5390" name="AutoShape 28"/>
          <p:cNvSpPr>
            <a:spLocks noChangeArrowheads="1"/>
          </p:cNvSpPr>
          <p:nvPr/>
        </p:nvSpPr>
        <p:spPr bwMode="auto">
          <a:xfrm>
            <a:off x="2232025" y="3505200"/>
            <a:ext cx="282575" cy="3048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5391" name="AutoShape 29"/>
          <p:cNvSpPr>
            <a:spLocks noChangeArrowheads="1"/>
          </p:cNvSpPr>
          <p:nvPr/>
        </p:nvSpPr>
        <p:spPr bwMode="auto">
          <a:xfrm>
            <a:off x="3757612" y="3581400"/>
            <a:ext cx="280988" cy="3048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5392" name="AutoShape 30"/>
          <p:cNvSpPr>
            <a:spLocks noChangeArrowheads="1"/>
          </p:cNvSpPr>
          <p:nvPr/>
        </p:nvSpPr>
        <p:spPr bwMode="auto">
          <a:xfrm>
            <a:off x="4595813" y="2971800"/>
            <a:ext cx="280987" cy="3048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5398" name="Text Box 36"/>
          <p:cNvSpPr txBox="1">
            <a:spLocks noChangeArrowheads="1"/>
          </p:cNvSpPr>
          <p:nvPr/>
        </p:nvSpPr>
        <p:spPr bwMode="auto">
          <a:xfrm>
            <a:off x="1752600" y="4419600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charset="0"/>
              </a:rPr>
              <a:t>1</a:t>
            </a:r>
          </a:p>
        </p:txBody>
      </p:sp>
      <p:grpSp>
        <p:nvGrpSpPr>
          <p:cNvPr id="2" name="Group 40"/>
          <p:cNvGrpSpPr/>
          <p:nvPr/>
        </p:nvGrpSpPr>
        <p:grpSpPr>
          <a:xfrm>
            <a:off x="4178300" y="3870325"/>
            <a:ext cx="4965700" cy="2759075"/>
            <a:chOff x="4419600" y="3581400"/>
            <a:chExt cx="4965700" cy="2759075"/>
          </a:xfrm>
        </p:grpSpPr>
        <p:sp>
          <p:nvSpPr>
            <p:cNvPr id="15368" name="Text Box 6"/>
            <p:cNvSpPr txBox="1">
              <a:spLocks noChangeArrowheads="1"/>
            </p:cNvSpPr>
            <p:nvPr/>
          </p:nvSpPr>
          <p:spPr bwMode="auto">
            <a:xfrm>
              <a:off x="4419600" y="3581400"/>
              <a:ext cx="4965700" cy="275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latin typeface="Times New Roman" charset="0"/>
                </a:rPr>
                <a:t>	</a:t>
              </a:r>
              <a:r>
                <a:rPr lang="en-US" sz="2000" dirty="0">
                  <a:latin typeface="Times New Roman" charset="0"/>
                </a:rPr>
                <a:t>stmt</a:t>
              </a:r>
            </a:p>
            <a:p>
              <a:endParaRPr lang="en-US" sz="2000" dirty="0">
                <a:latin typeface="Times New Roman" charset="0"/>
              </a:endParaRPr>
            </a:p>
            <a:p>
              <a:r>
                <a:rPr lang="en-US" sz="2000" dirty="0">
                  <a:latin typeface="Courier New" pitchFamily="49" charset="0"/>
                </a:rPr>
                <a:t>if</a:t>
              </a:r>
              <a:r>
                <a:rPr lang="en-US" sz="2000" dirty="0">
                  <a:latin typeface="Times New Roman" charset="0"/>
                </a:rPr>
                <a:t>   </a:t>
              </a:r>
              <a:r>
                <a:rPr lang="en-US" sz="2000" dirty="0" err="1">
                  <a:latin typeface="Times New Roman" charset="0"/>
                </a:rPr>
                <a:t>expr</a:t>
              </a:r>
              <a:r>
                <a:rPr lang="en-US" sz="2000" dirty="0">
                  <a:latin typeface="Times New Roman" charset="0"/>
                </a:rPr>
                <a:t>  </a:t>
              </a:r>
              <a:r>
                <a:rPr lang="en-US" sz="2000" dirty="0">
                  <a:latin typeface="Courier New" pitchFamily="49" charset="0"/>
                </a:rPr>
                <a:t>then</a:t>
              </a:r>
              <a:r>
                <a:rPr lang="en-US" sz="2000" dirty="0">
                  <a:latin typeface="Times New Roman" charset="0"/>
                </a:rPr>
                <a:t>   stmt</a:t>
              </a:r>
            </a:p>
            <a:p>
              <a:endParaRPr lang="en-US" sz="2000" dirty="0">
                <a:latin typeface="Times New Roman" charset="0"/>
              </a:endParaRPr>
            </a:p>
            <a:p>
              <a:r>
                <a:rPr lang="en-US" sz="2000" dirty="0">
                  <a:latin typeface="Times New Roman" charset="0"/>
                </a:rPr>
                <a:t>         E</a:t>
              </a:r>
              <a:r>
                <a:rPr lang="en-US" sz="2000" baseline="-25000" dirty="0">
                  <a:latin typeface="Times New Roman" charset="0"/>
                </a:rPr>
                <a:t>1</a:t>
              </a:r>
              <a:r>
                <a:rPr lang="en-US" sz="2000" dirty="0">
                  <a:latin typeface="Times New Roman" charset="0"/>
                </a:rPr>
                <a:t>     </a:t>
              </a:r>
              <a:r>
                <a:rPr lang="en-US" sz="2000" dirty="0">
                  <a:latin typeface="Courier New" pitchFamily="49" charset="0"/>
                </a:rPr>
                <a:t>if</a:t>
              </a:r>
              <a:r>
                <a:rPr lang="en-US" sz="2000" dirty="0">
                  <a:latin typeface="Times New Roman" charset="0"/>
                </a:rPr>
                <a:t>  </a:t>
              </a:r>
              <a:r>
                <a:rPr lang="en-US" sz="2000" dirty="0" err="1">
                  <a:latin typeface="Times New Roman" charset="0"/>
                </a:rPr>
                <a:t>expr</a:t>
              </a:r>
              <a:r>
                <a:rPr lang="en-US" sz="2000" dirty="0">
                  <a:latin typeface="Times New Roman" charset="0"/>
                </a:rPr>
                <a:t>   </a:t>
              </a:r>
              <a:r>
                <a:rPr lang="en-US" sz="2000" dirty="0">
                  <a:latin typeface="Courier New" pitchFamily="49" charset="0"/>
                </a:rPr>
                <a:t>then</a:t>
              </a:r>
              <a:r>
                <a:rPr lang="en-US" sz="2000" dirty="0">
                  <a:latin typeface="Times New Roman" charset="0"/>
                </a:rPr>
                <a:t>   stmt  </a:t>
              </a:r>
              <a:r>
                <a:rPr lang="en-US" sz="2000" dirty="0">
                  <a:latin typeface="Courier New" pitchFamily="49" charset="0"/>
                </a:rPr>
                <a:t>else</a:t>
              </a:r>
              <a:r>
                <a:rPr lang="en-US" sz="2000" dirty="0">
                  <a:latin typeface="Times New Roman" charset="0"/>
                </a:rPr>
                <a:t>  stmt</a:t>
              </a:r>
            </a:p>
            <a:p>
              <a:endParaRPr lang="en-US" sz="2000" dirty="0">
                <a:latin typeface="Times New Roman" charset="0"/>
              </a:endParaRPr>
            </a:p>
            <a:p>
              <a:r>
                <a:rPr lang="en-US" sz="2000" dirty="0">
                  <a:latin typeface="Times New Roman" charset="0"/>
                </a:rPr>
                <a:t>	           E</a:t>
              </a:r>
              <a:r>
                <a:rPr lang="en-US" sz="2000" baseline="-25000" dirty="0">
                  <a:latin typeface="Times New Roman" charset="0"/>
                </a:rPr>
                <a:t>2 	          </a:t>
              </a:r>
              <a:r>
                <a:rPr lang="en-US" sz="2000" dirty="0">
                  <a:latin typeface="Times New Roman" charset="0"/>
                </a:rPr>
                <a:t>S</a:t>
              </a:r>
              <a:r>
                <a:rPr lang="en-US" sz="2000" baseline="-25000" dirty="0">
                  <a:latin typeface="Times New Roman" charset="0"/>
                </a:rPr>
                <a:t>1 	                  </a:t>
              </a:r>
              <a:r>
                <a:rPr lang="en-US" sz="2000" dirty="0">
                  <a:latin typeface="Times New Roman" charset="0"/>
                </a:rPr>
                <a:t>S</a:t>
              </a:r>
              <a:r>
                <a:rPr lang="en-US" sz="2000" baseline="-25000" dirty="0">
                  <a:latin typeface="Times New Roman" charset="0"/>
                </a:rPr>
                <a:t>2</a:t>
              </a:r>
            </a:p>
            <a:p>
              <a:endParaRPr lang="en-US" sz="2000" baseline="-25000" dirty="0">
                <a:latin typeface="Times New Roman" charset="0"/>
              </a:endParaRPr>
            </a:p>
            <a:p>
              <a:endParaRPr lang="en-US" sz="2000" dirty="0">
                <a:latin typeface="Times New Roman" charset="0"/>
              </a:endParaRPr>
            </a:p>
          </p:txBody>
        </p:sp>
        <p:sp>
          <p:nvSpPr>
            <p:cNvPr id="15379" name="Line 17"/>
            <p:cNvSpPr>
              <a:spLocks noChangeShapeType="1"/>
            </p:cNvSpPr>
            <p:nvPr/>
          </p:nvSpPr>
          <p:spPr bwMode="auto">
            <a:xfrm flipH="1">
              <a:off x="4852988" y="3962400"/>
              <a:ext cx="7747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0" name="Line 18"/>
            <p:cNvSpPr>
              <a:spLocks noChangeShapeType="1"/>
            </p:cNvSpPr>
            <p:nvPr/>
          </p:nvSpPr>
          <p:spPr bwMode="auto">
            <a:xfrm flipH="1">
              <a:off x="5345113" y="3962400"/>
              <a:ext cx="282575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1" name="Line 19"/>
            <p:cNvSpPr>
              <a:spLocks noChangeShapeType="1"/>
            </p:cNvSpPr>
            <p:nvPr/>
          </p:nvSpPr>
          <p:spPr bwMode="auto">
            <a:xfrm>
              <a:off x="5627688" y="3962400"/>
              <a:ext cx="350837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2" name="Line 20"/>
            <p:cNvSpPr>
              <a:spLocks noChangeShapeType="1"/>
            </p:cNvSpPr>
            <p:nvPr/>
          </p:nvSpPr>
          <p:spPr bwMode="auto">
            <a:xfrm>
              <a:off x="5627688" y="3962400"/>
              <a:ext cx="9144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3" name="Line 21"/>
            <p:cNvSpPr>
              <a:spLocks noChangeShapeType="1"/>
            </p:cNvSpPr>
            <p:nvPr/>
          </p:nvSpPr>
          <p:spPr bwMode="auto">
            <a:xfrm flipH="1">
              <a:off x="5838825" y="4572000"/>
              <a:ext cx="703263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4" name="Line 22"/>
            <p:cNvSpPr>
              <a:spLocks noChangeShapeType="1"/>
            </p:cNvSpPr>
            <p:nvPr/>
          </p:nvSpPr>
          <p:spPr bwMode="auto">
            <a:xfrm flipH="1">
              <a:off x="6330950" y="4572000"/>
              <a:ext cx="211138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5" name="Line 23"/>
            <p:cNvSpPr>
              <a:spLocks noChangeShapeType="1"/>
            </p:cNvSpPr>
            <p:nvPr/>
          </p:nvSpPr>
          <p:spPr bwMode="auto">
            <a:xfrm>
              <a:off x="6542088" y="4572000"/>
              <a:ext cx="420687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6" name="Line 24"/>
            <p:cNvSpPr>
              <a:spLocks noChangeShapeType="1"/>
            </p:cNvSpPr>
            <p:nvPr/>
          </p:nvSpPr>
          <p:spPr bwMode="auto">
            <a:xfrm>
              <a:off x="6542088" y="4572000"/>
              <a:ext cx="10541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7" name="Line 25"/>
            <p:cNvSpPr>
              <a:spLocks noChangeShapeType="1"/>
            </p:cNvSpPr>
            <p:nvPr/>
          </p:nvSpPr>
          <p:spPr bwMode="auto">
            <a:xfrm>
              <a:off x="6542088" y="4572000"/>
              <a:ext cx="1617662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8" name="Line 26"/>
            <p:cNvSpPr>
              <a:spLocks noChangeShapeType="1"/>
            </p:cNvSpPr>
            <p:nvPr/>
          </p:nvSpPr>
          <p:spPr bwMode="auto">
            <a:xfrm>
              <a:off x="6542088" y="4572000"/>
              <a:ext cx="2249487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3" name="AutoShape 31"/>
            <p:cNvSpPr>
              <a:spLocks noChangeArrowheads="1"/>
            </p:cNvSpPr>
            <p:nvPr/>
          </p:nvSpPr>
          <p:spPr bwMode="auto">
            <a:xfrm>
              <a:off x="8875712" y="5105400"/>
              <a:ext cx="280988" cy="30480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imes New Roman" charset="0"/>
              </a:endParaRPr>
            </a:p>
          </p:txBody>
        </p:sp>
        <p:sp>
          <p:nvSpPr>
            <p:cNvPr id="15394" name="AutoShape 32"/>
            <p:cNvSpPr>
              <a:spLocks noChangeArrowheads="1"/>
            </p:cNvSpPr>
            <p:nvPr/>
          </p:nvSpPr>
          <p:spPr bwMode="auto">
            <a:xfrm>
              <a:off x="7580313" y="5121275"/>
              <a:ext cx="280987" cy="30480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imes New Roman" charset="0"/>
              </a:endParaRPr>
            </a:p>
          </p:txBody>
        </p:sp>
        <p:sp>
          <p:nvSpPr>
            <p:cNvPr id="15395" name="AutoShape 33"/>
            <p:cNvSpPr>
              <a:spLocks noChangeArrowheads="1"/>
            </p:cNvSpPr>
            <p:nvPr/>
          </p:nvSpPr>
          <p:spPr bwMode="auto">
            <a:xfrm>
              <a:off x="6056313" y="5121275"/>
              <a:ext cx="280987" cy="30480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imes New Roman" charset="0"/>
              </a:endParaRPr>
            </a:p>
          </p:txBody>
        </p:sp>
        <p:sp>
          <p:nvSpPr>
            <p:cNvPr id="15396" name="AutoShape 34"/>
            <p:cNvSpPr>
              <a:spLocks noChangeArrowheads="1"/>
            </p:cNvSpPr>
            <p:nvPr/>
          </p:nvSpPr>
          <p:spPr bwMode="auto">
            <a:xfrm>
              <a:off x="5041900" y="4511675"/>
              <a:ext cx="282575" cy="30480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imes New Roman" charset="0"/>
              </a:endParaRPr>
            </a:p>
          </p:txBody>
        </p:sp>
        <p:sp>
          <p:nvSpPr>
            <p:cNvPr id="15397" name="Line 35"/>
            <p:cNvSpPr>
              <a:spLocks noChangeShapeType="1"/>
            </p:cNvSpPr>
            <p:nvPr/>
          </p:nvSpPr>
          <p:spPr bwMode="auto">
            <a:xfrm>
              <a:off x="4430713" y="3657600"/>
              <a:ext cx="0" cy="2362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9" name="Text Box 37"/>
            <p:cNvSpPr txBox="1">
              <a:spLocks noChangeArrowheads="1"/>
            </p:cNvSpPr>
            <p:nvPr/>
          </p:nvSpPr>
          <p:spPr bwMode="auto">
            <a:xfrm>
              <a:off x="6823075" y="5791200"/>
              <a:ext cx="30003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Times New Roman" charset="0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Ambiguity (cont.)</a:t>
            </a:r>
          </a:p>
        </p:txBody>
      </p:sp>
      <p:sp>
        <p:nvSpPr>
          <p:cNvPr id="16391" name="Date Placeholder 7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53314EC-59AC-40B6-9489-6CD954D12051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DB816E-29F4-4784-826C-6CCE7E67CEE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  <p:sp>
        <p:nvSpPr>
          <p:cNvPr id="16389" name="Text Box 3"/>
          <p:cNvSpPr txBox="1">
            <a:spLocks noChangeArrowheads="1"/>
          </p:cNvSpPr>
          <p:nvPr/>
        </p:nvSpPr>
        <p:spPr bwMode="auto">
          <a:xfrm>
            <a:off x="619125" y="1489075"/>
            <a:ext cx="8220075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2200" dirty="0">
                <a:latin typeface="Times New Roman" charset="0"/>
              </a:rPr>
              <a:t>  We prefer the second parse tree (else matches with closest if).</a:t>
            </a:r>
          </a:p>
          <a:p>
            <a:pPr>
              <a:buFontTx/>
              <a:buChar char="•"/>
            </a:pPr>
            <a:r>
              <a:rPr lang="en-US" sz="2200" dirty="0">
                <a:latin typeface="Times New Roman" charset="0"/>
              </a:rPr>
              <a:t>  So, we have to disambiguate our grammar to reflect this choice.</a:t>
            </a:r>
          </a:p>
          <a:p>
            <a:endParaRPr lang="en-US" sz="2200" dirty="0">
              <a:latin typeface="Times New Roman" charset="0"/>
            </a:endParaRPr>
          </a:p>
          <a:p>
            <a:pPr>
              <a:buFontTx/>
              <a:buChar char="•"/>
            </a:pPr>
            <a:r>
              <a:rPr lang="en-US" sz="2200" dirty="0">
                <a:latin typeface="Times New Roman" charset="0"/>
              </a:rPr>
              <a:t>  The unambiguous grammar will be:</a:t>
            </a:r>
          </a:p>
          <a:p>
            <a:endParaRPr lang="en-US" dirty="0">
              <a:latin typeface="Times New Roman" charset="0"/>
            </a:endParaRPr>
          </a:p>
        </p:txBody>
      </p:sp>
      <p:sp>
        <p:nvSpPr>
          <p:cNvPr id="16390" name="Text Box 4"/>
          <p:cNvSpPr txBox="1">
            <a:spLocks noChangeArrowheads="1"/>
          </p:cNvSpPr>
          <p:nvPr/>
        </p:nvSpPr>
        <p:spPr bwMode="auto">
          <a:xfrm>
            <a:off x="395287" y="3276600"/>
            <a:ext cx="8371202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dirty="0">
                <a:latin typeface="Times New Roman" charset="0"/>
              </a:rPr>
              <a:t>stmt </a:t>
            </a:r>
            <a:r>
              <a:rPr lang="en-US" sz="2200" dirty="0">
                <a:latin typeface="Times New Roman" charset="0"/>
                <a:sym typeface="Symbol" pitchFamily="18" charset="2"/>
              </a:rPr>
              <a:t> 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matchedstmt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| 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unmatchedstmt</a:t>
            </a:r>
            <a:endParaRPr lang="en-US" sz="2200" dirty="0">
              <a:latin typeface="Times New Roman" charset="0"/>
              <a:sym typeface="Symbol" pitchFamily="18" charset="2"/>
            </a:endParaRPr>
          </a:p>
          <a:p>
            <a:endParaRPr lang="en-US" sz="2200" dirty="0">
              <a:latin typeface="Times New Roman" charset="0"/>
              <a:sym typeface="Symbol" pitchFamily="18" charset="2"/>
            </a:endParaRPr>
          </a:p>
          <a:p>
            <a:r>
              <a:rPr lang="en-US" sz="2200" dirty="0" err="1">
                <a:latin typeface="Times New Roman" charset="0"/>
                <a:sym typeface="Symbol" pitchFamily="18" charset="2"/>
              </a:rPr>
              <a:t>matchedstmt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  </a:t>
            </a:r>
            <a:r>
              <a:rPr lang="en-US" sz="2200" dirty="0">
                <a:latin typeface="Courier New" pitchFamily="49" charset="0"/>
                <a:sym typeface="Symbol" pitchFamily="18" charset="2"/>
              </a:rPr>
              <a:t>if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expr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200" dirty="0">
                <a:latin typeface="Courier New" pitchFamily="49" charset="0"/>
                <a:sym typeface="Symbol" pitchFamily="18" charset="2"/>
              </a:rPr>
              <a:t>then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matchedstmt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200" dirty="0">
                <a:latin typeface="Courier New" pitchFamily="49" charset="0"/>
                <a:sym typeface="Symbol" pitchFamily="18" charset="2"/>
              </a:rPr>
              <a:t>else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matchedstmt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  </a:t>
            </a:r>
          </a:p>
          <a:p>
            <a:r>
              <a:rPr lang="en-US" sz="2200" dirty="0">
                <a:latin typeface="Times New Roman" charset="0"/>
                <a:sym typeface="Symbol" pitchFamily="18" charset="2"/>
              </a:rPr>
              <a:t>                             |  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otherstmts</a:t>
            </a:r>
            <a:endParaRPr lang="en-US" sz="2200" dirty="0">
              <a:latin typeface="Times New Roman" charset="0"/>
              <a:sym typeface="Symbol" pitchFamily="18" charset="2"/>
            </a:endParaRPr>
          </a:p>
          <a:p>
            <a:endParaRPr lang="en-US" sz="2200" dirty="0">
              <a:latin typeface="Times New Roman" charset="0"/>
              <a:sym typeface="Symbol" pitchFamily="18" charset="2"/>
            </a:endParaRPr>
          </a:p>
          <a:p>
            <a:r>
              <a:rPr lang="en-US" sz="2200" dirty="0" err="1">
                <a:latin typeface="Times New Roman" charset="0"/>
                <a:sym typeface="Symbol" pitchFamily="18" charset="2"/>
              </a:rPr>
              <a:t>unmatchedstmt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 </a:t>
            </a:r>
            <a:r>
              <a:rPr lang="en-US" sz="2200" dirty="0">
                <a:latin typeface="Courier New" pitchFamily="49" charset="0"/>
                <a:sym typeface="Symbol" pitchFamily="18" charset="2"/>
              </a:rPr>
              <a:t>if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expr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200" dirty="0">
                <a:latin typeface="Courier New" pitchFamily="49" charset="0"/>
                <a:sym typeface="Symbol" pitchFamily="18" charset="2"/>
              </a:rPr>
              <a:t>then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stmt    |</a:t>
            </a:r>
          </a:p>
          <a:p>
            <a:r>
              <a:rPr lang="en-US" sz="2200" dirty="0">
                <a:latin typeface="Times New Roman" charset="0"/>
                <a:sym typeface="Symbol" pitchFamily="18" charset="2"/>
              </a:rPr>
              <a:t>                              </a:t>
            </a:r>
            <a:r>
              <a:rPr lang="en-US" sz="2200" dirty="0">
                <a:latin typeface="Courier New" pitchFamily="49" charset="0"/>
                <a:sym typeface="Symbol" pitchFamily="18" charset="2"/>
              </a:rPr>
              <a:t>if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expr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200" dirty="0">
                <a:latin typeface="Courier New" pitchFamily="49" charset="0"/>
                <a:sym typeface="Symbol" pitchFamily="18" charset="2"/>
              </a:rPr>
              <a:t>then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matchedstmt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200" dirty="0">
                <a:latin typeface="Courier New" pitchFamily="49" charset="0"/>
                <a:sym typeface="Symbol" pitchFamily="18" charset="2"/>
              </a:rPr>
              <a:t>else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unmatchedstmt</a:t>
            </a:r>
            <a:endParaRPr lang="en-US" sz="2200" dirty="0">
              <a:latin typeface="Times New Roman" charset="0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Ambiguity – Operator Precedence</a:t>
            </a:r>
          </a:p>
        </p:txBody>
      </p:sp>
      <p:sp>
        <p:nvSpPr>
          <p:cNvPr id="17415" name="Date Placeholder 7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163ECA1-F094-43B3-8284-D66EF3A7CD06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86D380-8FCC-41AB-A2D8-75A2714BBB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/>
          </a:p>
        </p:txBody>
      </p:sp>
      <p:sp>
        <p:nvSpPr>
          <p:cNvPr id="1741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Ambiguous grammars (because of ambiguous operators) can be disambiguated according to the precedence and associativity rules.</a:t>
            </a:r>
          </a:p>
          <a:p>
            <a:endParaRPr lang="en-US" dirty="0"/>
          </a:p>
          <a:p>
            <a:pPr>
              <a:buFontTx/>
              <a:buNone/>
            </a:pPr>
            <a:r>
              <a:rPr lang="en-US" dirty="0"/>
              <a:t>	E </a:t>
            </a:r>
            <a:r>
              <a:rPr lang="en-US" dirty="0">
                <a:sym typeface="Symbol" pitchFamily="18" charset="2"/>
              </a:rPr>
              <a:t> E+E  |  E*E  |  E^E  |  id  |  (E)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	    </a:t>
            </a:r>
            <a:r>
              <a:rPr lang="en-US" sz="1800" dirty="0">
                <a:sym typeface="Symbol" pitchFamily="18" charset="2"/>
              </a:rPr>
              <a:t>disambiguate the grammar 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			precedence:  	^   (right to left)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					*   (left to right)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					+   (left to right)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E  E+T  |  T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T  T*F  |  F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F  G^F  |  G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G  id  |(E)</a:t>
            </a:r>
          </a:p>
        </p:txBody>
      </p:sp>
      <p:sp>
        <p:nvSpPr>
          <p:cNvPr id="17414" name="Text Box 4"/>
          <p:cNvSpPr txBox="1">
            <a:spLocks noChangeArrowheads="1"/>
          </p:cNvSpPr>
          <p:nvPr/>
        </p:nvSpPr>
        <p:spPr bwMode="auto">
          <a:xfrm>
            <a:off x="1143000" y="3657600"/>
            <a:ext cx="542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Times New Roman" charset="0"/>
                <a:sym typeface="Symbol" pitchFamily="18" charset="2"/>
              </a:rPr>
              <a:t></a:t>
            </a:r>
            <a:endParaRPr lang="en-US" sz="3600" dirty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Left Recursion</a:t>
            </a:r>
          </a:p>
        </p:txBody>
      </p:sp>
      <p:sp>
        <p:nvSpPr>
          <p:cNvPr id="18439" name="Date Placeholder 7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6642B7-F82B-4458-9F1D-16C34E130234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15B154-3387-4085-9D6D-F485D2B8ACF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/>
          </a:p>
        </p:txBody>
      </p:sp>
      <p:sp>
        <p:nvSpPr>
          <p:cNvPr id="1843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grammar is  </a:t>
            </a:r>
            <a:r>
              <a:rPr lang="en-US" b="1" i="1" dirty="0"/>
              <a:t>left recursive</a:t>
            </a:r>
            <a:r>
              <a:rPr lang="en-US" dirty="0"/>
              <a:t>  if it has a non-terminal A such that there is  a derivation</a:t>
            </a:r>
          </a:p>
          <a:p>
            <a:pPr>
              <a:buFontTx/>
              <a:buNone/>
            </a:pPr>
            <a:r>
              <a:rPr lang="en-US" sz="1000" dirty="0"/>
              <a:t>	</a:t>
            </a:r>
          </a:p>
          <a:p>
            <a:pPr>
              <a:buFontTx/>
              <a:buNone/>
            </a:pPr>
            <a:r>
              <a:rPr lang="en-US" dirty="0"/>
              <a:t>	 A </a:t>
            </a:r>
            <a:r>
              <a:rPr lang="en-US" dirty="0">
                <a:sym typeface="Symbol" pitchFamily="18" charset="2"/>
              </a:rPr>
              <a:t> A	for some string  </a:t>
            </a:r>
          </a:p>
          <a:p>
            <a:pPr>
              <a:buFontTx/>
              <a:buNone/>
            </a:pPr>
            <a:endParaRPr lang="en-US" dirty="0">
              <a:sym typeface="Symbol" pitchFamily="18" charset="2"/>
            </a:endParaRPr>
          </a:p>
          <a:p>
            <a:r>
              <a:rPr lang="en-US" dirty="0">
                <a:sym typeface="Symbol" pitchFamily="18" charset="2"/>
              </a:rPr>
              <a:t>Top-down parsing techniques </a:t>
            </a:r>
            <a:r>
              <a:rPr lang="en-US" b="1" dirty="0">
                <a:sym typeface="Symbol" pitchFamily="18" charset="2"/>
              </a:rPr>
              <a:t>cannot</a:t>
            </a:r>
            <a:r>
              <a:rPr lang="en-US" dirty="0">
                <a:sym typeface="Symbol" pitchFamily="18" charset="2"/>
              </a:rPr>
              <a:t> handle left-recursive grammars.</a:t>
            </a:r>
          </a:p>
          <a:p>
            <a:r>
              <a:rPr lang="en-US" dirty="0">
                <a:sym typeface="Symbol" pitchFamily="18" charset="2"/>
              </a:rPr>
              <a:t>So, we have to convert left-recursive grammar into an equivalent grammar which is not left-recursive.</a:t>
            </a:r>
          </a:p>
          <a:p>
            <a:r>
              <a:rPr lang="en-US" dirty="0">
                <a:sym typeface="Symbol" pitchFamily="18" charset="2"/>
              </a:rPr>
              <a:t>The left-recursion may appear in a single step of the derivation (</a:t>
            </a:r>
            <a:r>
              <a:rPr lang="en-US" i="1" dirty="0">
                <a:sym typeface="Symbol" pitchFamily="18" charset="2"/>
              </a:rPr>
              <a:t>immediate left-recursion</a:t>
            </a:r>
            <a:r>
              <a:rPr lang="en-US" dirty="0">
                <a:sym typeface="Symbol" pitchFamily="18" charset="2"/>
              </a:rPr>
              <a:t>), or may appear in more than one step of the derivation.</a:t>
            </a:r>
          </a:p>
        </p:txBody>
      </p:sp>
      <p:sp>
        <p:nvSpPr>
          <p:cNvPr id="18438" name="Text Box 4"/>
          <p:cNvSpPr txBox="1">
            <a:spLocks noChangeArrowheads="1"/>
          </p:cNvSpPr>
          <p:nvPr/>
        </p:nvSpPr>
        <p:spPr bwMode="auto">
          <a:xfrm>
            <a:off x="990600" y="2362200"/>
            <a:ext cx="2619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Times New Roman" charset="0"/>
              </a:rPr>
              <a:t>+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Eliminate Left-Recursion</a:t>
            </a:r>
          </a:p>
        </p:txBody>
      </p:sp>
      <p:sp>
        <p:nvSpPr>
          <p:cNvPr id="19464" name="Date Placeholder 8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A3E1CD5-B13D-49DE-8F31-3FE8BCD3EB40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1945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B2EE0C-D57F-42B6-B160-17A0276C3FF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/>
          </a:p>
        </p:txBody>
      </p:sp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914400" y="2209800"/>
            <a:ext cx="7467600" cy="207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dirty="0">
                <a:latin typeface="Times New Roman" charset="0"/>
                <a:sym typeface="Symbol" pitchFamily="18" charset="2"/>
              </a:rPr>
              <a:t>A  A  |       	where  does not start with A</a:t>
            </a:r>
          </a:p>
          <a:p>
            <a:pPr>
              <a:spcBef>
                <a:spcPct val="20000"/>
              </a:spcBef>
            </a:pPr>
            <a:r>
              <a:rPr lang="en-US" sz="2800" dirty="0">
                <a:latin typeface="Times New Roman" charset="0"/>
                <a:sym typeface="Symbol" pitchFamily="18" charset="2"/>
              </a:rPr>
              <a:t>		eliminate immediate left recursion</a:t>
            </a:r>
          </a:p>
          <a:p>
            <a:pPr>
              <a:spcBef>
                <a:spcPct val="20000"/>
              </a:spcBef>
            </a:pPr>
            <a:r>
              <a:rPr lang="en-US" sz="2800" dirty="0">
                <a:latin typeface="Times New Roman" charset="0"/>
                <a:sym typeface="Symbol" pitchFamily="18" charset="2"/>
              </a:rPr>
              <a:t>A   A</a:t>
            </a:r>
            <a:r>
              <a:rPr lang="en-US" sz="2800" baseline="30000" dirty="0">
                <a:latin typeface="Times New Roman" charset="0"/>
                <a:sym typeface="Symbol"/>
              </a:rPr>
              <a:t></a:t>
            </a:r>
            <a:endParaRPr lang="en-US" sz="2800" baseline="30000" dirty="0">
              <a:latin typeface="Times New Roman" charset="0"/>
              <a:sym typeface="Symbol" pitchFamily="18" charset="2"/>
            </a:endParaRPr>
          </a:p>
          <a:p>
            <a:pPr>
              <a:spcBef>
                <a:spcPct val="20000"/>
              </a:spcBef>
            </a:pPr>
            <a:r>
              <a:rPr lang="en-US" sz="2800" dirty="0">
                <a:latin typeface="Times New Roman" charset="0"/>
                <a:sym typeface="Symbol" pitchFamily="18" charset="2"/>
              </a:rPr>
              <a:t>A</a:t>
            </a:r>
            <a:r>
              <a:rPr lang="en-US" sz="2800" baseline="30000" dirty="0">
                <a:latin typeface="Times New Roman" charset="0"/>
                <a:sym typeface="Symbol"/>
              </a:rPr>
              <a:t> </a:t>
            </a:r>
            <a:r>
              <a:rPr lang="en-US" sz="2800" dirty="0">
                <a:latin typeface="Times New Roman" charset="0"/>
                <a:sym typeface="Symbol" pitchFamily="18" charset="2"/>
              </a:rPr>
              <a:t>  A</a:t>
            </a:r>
            <a:r>
              <a:rPr lang="en-US" sz="2800" baseline="30000" dirty="0">
                <a:latin typeface="Times New Roman" charset="0"/>
                <a:sym typeface="Symbol"/>
              </a:rPr>
              <a:t> </a:t>
            </a:r>
            <a:r>
              <a:rPr lang="en-US" sz="2800" dirty="0">
                <a:latin typeface="Times New Roman" charset="0"/>
                <a:sym typeface="Symbol" pitchFamily="18" charset="2"/>
              </a:rPr>
              <a:t> |   	an equivalent grammar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Immediate Left-Recursion - Example</a:t>
            </a:r>
          </a:p>
        </p:txBody>
      </p:sp>
      <p:sp>
        <p:nvSpPr>
          <p:cNvPr id="20489" name="Date Placeholder 9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F5D467-1797-4A78-85E3-F71F77B0F7BE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2048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03012EF-1294-4D6B-B2DB-EFAAFE0B256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/>
          </a:p>
        </p:txBody>
      </p:sp>
      <p:sp>
        <p:nvSpPr>
          <p:cNvPr id="20485" name="Text Box 3"/>
          <p:cNvSpPr txBox="1">
            <a:spLocks noChangeArrowheads="1"/>
          </p:cNvSpPr>
          <p:nvPr/>
        </p:nvSpPr>
        <p:spPr bwMode="auto">
          <a:xfrm>
            <a:off x="1476374" y="1508125"/>
            <a:ext cx="2943225" cy="152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dirty="0">
                <a:latin typeface="Times New Roman" charset="0"/>
                <a:sym typeface="Symbol" pitchFamily="18" charset="2"/>
              </a:rPr>
              <a:t>E  E+T  |  T</a:t>
            </a:r>
          </a:p>
          <a:p>
            <a:pPr>
              <a:spcBef>
                <a:spcPct val="20000"/>
              </a:spcBef>
            </a:pPr>
            <a:r>
              <a:rPr lang="en-US" sz="2200" dirty="0">
                <a:latin typeface="Times New Roman" charset="0"/>
                <a:sym typeface="Symbol" pitchFamily="18" charset="2"/>
              </a:rPr>
              <a:t>T  T*F  |  F</a:t>
            </a:r>
          </a:p>
          <a:p>
            <a:pPr>
              <a:spcBef>
                <a:spcPct val="20000"/>
              </a:spcBef>
            </a:pPr>
            <a:r>
              <a:rPr lang="en-US" sz="2200" dirty="0">
                <a:latin typeface="Times New Roman" charset="0"/>
                <a:sym typeface="Symbol" pitchFamily="18" charset="2"/>
              </a:rPr>
              <a:t>F  id  |  (E)</a:t>
            </a:r>
          </a:p>
          <a:p>
            <a:endParaRPr lang="en-US" dirty="0">
              <a:latin typeface="Times New Roman" charset="0"/>
            </a:endParaRPr>
          </a:p>
        </p:txBody>
      </p:sp>
      <p:sp>
        <p:nvSpPr>
          <p:cNvPr id="20486" name="Text Box 4"/>
          <p:cNvSpPr txBox="1">
            <a:spLocks noChangeArrowheads="1"/>
          </p:cNvSpPr>
          <p:nvPr/>
        </p:nvSpPr>
        <p:spPr bwMode="auto">
          <a:xfrm>
            <a:off x="1547813" y="3505200"/>
            <a:ext cx="1730410" cy="239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dirty="0">
                <a:latin typeface="Times New Roman" charset="0"/>
                <a:sym typeface="Symbol" pitchFamily="18" charset="2"/>
              </a:rPr>
              <a:t>E  TE</a:t>
            </a:r>
            <a:r>
              <a:rPr lang="en-US" sz="2400" baseline="30000" dirty="0">
                <a:latin typeface="Times New Roman" charset="0"/>
                <a:sym typeface="Symbol"/>
              </a:rPr>
              <a:t></a:t>
            </a:r>
            <a:endParaRPr lang="en-US" sz="2200" baseline="-25000" dirty="0">
              <a:latin typeface="Times New Roman" charset="0"/>
              <a:sym typeface="Symbol" pitchFamily="18" charset="2"/>
            </a:endParaRPr>
          </a:p>
          <a:p>
            <a:pPr>
              <a:spcBef>
                <a:spcPct val="20000"/>
              </a:spcBef>
            </a:pPr>
            <a:r>
              <a:rPr lang="en-US" sz="2200" dirty="0">
                <a:latin typeface="Times New Roman" charset="0"/>
                <a:sym typeface="Symbol" pitchFamily="18" charset="2"/>
              </a:rPr>
              <a:t>E</a:t>
            </a:r>
            <a:r>
              <a:rPr lang="en-US" sz="2000" baseline="30000" dirty="0">
                <a:latin typeface="Times New Roman" charset="0"/>
                <a:sym typeface="Symbol"/>
              </a:rPr>
              <a:t></a:t>
            </a:r>
            <a:r>
              <a:rPr lang="en-US" sz="2000" baseline="-25000" dirty="0">
                <a:latin typeface="Times New Roman" charset="0"/>
                <a:sym typeface="Symbol" pitchFamily="18" charset="2"/>
              </a:rPr>
              <a:t> </a:t>
            </a:r>
            <a:r>
              <a:rPr lang="en-US" sz="2200" dirty="0">
                <a:latin typeface="Times New Roman" charset="0"/>
                <a:sym typeface="Symbol" pitchFamily="18" charset="2"/>
              </a:rPr>
              <a:t> +TE</a:t>
            </a:r>
            <a:r>
              <a:rPr lang="en-US" sz="2000" baseline="30000" dirty="0">
                <a:latin typeface="Times New Roman" charset="0"/>
                <a:sym typeface="Symbol"/>
              </a:rPr>
              <a:t>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| </a:t>
            </a:r>
          </a:p>
          <a:p>
            <a:pPr>
              <a:spcBef>
                <a:spcPct val="20000"/>
              </a:spcBef>
            </a:pPr>
            <a:r>
              <a:rPr lang="en-US" sz="2200" dirty="0">
                <a:latin typeface="Times New Roman" charset="0"/>
                <a:sym typeface="Symbol" pitchFamily="18" charset="2"/>
              </a:rPr>
              <a:t>T  FT</a:t>
            </a:r>
            <a:r>
              <a:rPr lang="en-US" sz="2000" baseline="30000" dirty="0">
                <a:latin typeface="Times New Roman" charset="0"/>
                <a:sym typeface="Symbol"/>
              </a:rPr>
              <a:t></a:t>
            </a:r>
            <a:endParaRPr lang="en-US" sz="2200" dirty="0">
              <a:latin typeface="Times New Roman" charset="0"/>
              <a:sym typeface="Symbol" pitchFamily="18" charset="2"/>
            </a:endParaRPr>
          </a:p>
          <a:p>
            <a:pPr>
              <a:spcBef>
                <a:spcPct val="20000"/>
              </a:spcBef>
            </a:pPr>
            <a:r>
              <a:rPr lang="en-US" sz="2200" dirty="0">
                <a:latin typeface="Times New Roman" charset="0"/>
                <a:sym typeface="Symbol" pitchFamily="18" charset="2"/>
              </a:rPr>
              <a:t>T</a:t>
            </a:r>
            <a:r>
              <a:rPr lang="en-US" sz="2200" baseline="30000" dirty="0">
                <a:latin typeface="Times New Roman" charset="0"/>
                <a:sym typeface="Symbol" pitchFamily="18" charset="2"/>
              </a:rPr>
              <a:t>’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 *FT</a:t>
            </a:r>
            <a:r>
              <a:rPr lang="en-US" sz="2000" baseline="30000" dirty="0">
                <a:latin typeface="Times New Roman" charset="0"/>
                <a:sym typeface="Symbol"/>
              </a:rPr>
              <a:t>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| </a:t>
            </a:r>
          </a:p>
          <a:p>
            <a:pPr>
              <a:spcBef>
                <a:spcPct val="20000"/>
              </a:spcBef>
            </a:pPr>
            <a:r>
              <a:rPr lang="en-US" sz="2200" dirty="0">
                <a:latin typeface="Times New Roman" charset="0"/>
                <a:sym typeface="Symbol" pitchFamily="18" charset="2"/>
              </a:rPr>
              <a:t>F  id | (E)</a:t>
            </a:r>
          </a:p>
          <a:p>
            <a:endParaRPr lang="en-US" sz="2200" dirty="0">
              <a:latin typeface="Times New Roman" charset="0"/>
            </a:endParaRPr>
          </a:p>
        </p:txBody>
      </p:sp>
      <p:sp>
        <p:nvSpPr>
          <p:cNvPr id="20487" name="Text Box 5"/>
          <p:cNvSpPr txBox="1">
            <a:spLocks noChangeArrowheads="1"/>
          </p:cNvSpPr>
          <p:nvPr/>
        </p:nvSpPr>
        <p:spPr bwMode="auto">
          <a:xfrm>
            <a:off x="1743075" y="2784475"/>
            <a:ext cx="185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20488" name="Text Box 6"/>
          <p:cNvSpPr txBox="1">
            <a:spLocks noChangeArrowheads="1"/>
          </p:cNvSpPr>
          <p:nvPr/>
        </p:nvSpPr>
        <p:spPr bwMode="auto">
          <a:xfrm>
            <a:off x="1828800" y="2819400"/>
            <a:ext cx="49872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Times New Roman" charset="0"/>
                <a:sym typeface="Symbol" pitchFamily="18" charset="2"/>
              </a:rPr>
              <a:t></a:t>
            </a:r>
            <a:r>
              <a:rPr lang="en-US" dirty="0">
                <a:latin typeface="Times New Roman" charset="0"/>
                <a:sym typeface="Symbol" pitchFamily="18" charset="2"/>
              </a:rPr>
              <a:t> 	</a:t>
            </a:r>
            <a:r>
              <a:rPr lang="en-US" sz="2200" dirty="0">
                <a:latin typeface="Times New Roman" charset="0"/>
                <a:sym typeface="Symbol" pitchFamily="18" charset="2"/>
              </a:rPr>
              <a:t>eliminate immediate left recursion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Immediate Left-Recursion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28600" y="3048000"/>
            <a:ext cx="8610599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dirty="0">
                <a:latin typeface="Times New Roman" charset="0"/>
                <a:sym typeface="Symbol" pitchFamily="18" charset="2"/>
              </a:rPr>
              <a:t>A  A </a:t>
            </a:r>
            <a:r>
              <a:rPr lang="en-US" sz="24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| ... | A </a:t>
            </a:r>
            <a:r>
              <a:rPr lang="en-US" sz="2400" baseline="-25000" dirty="0">
                <a:latin typeface="Times New Roman" charset="0"/>
                <a:sym typeface="Symbol" pitchFamily="18" charset="2"/>
              </a:rPr>
              <a:t>m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| </a:t>
            </a:r>
            <a:r>
              <a:rPr lang="en-US" sz="24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| ... | </a:t>
            </a:r>
            <a:r>
              <a:rPr lang="en-US" sz="2400" baseline="-25000" dirty="0">
                <a:latin typeface="Times New Roman" charset="0"/>
                <a:sym typeface="Symbol" pitchFamily="18" charset="2"/>
              </a:rPr>
              <a:t>n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   where </a:t>
            </a:r>
            <a:r>
              <a:rPr lang="en-US" sz="24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... </a:t>
            </a:r>
            <a:r>
              <a:rPr lang="en-US" sz="2400" baseline="-25000" dirty="0">
                <a:latin typeface="Times New Roman" charset="0"/>
                <a:sym typeface="Symbol" pitchFamily="18" charset="2"/>
              </a:rPr>
              <a:t>n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do not start with A</a:t>
            </a:r>
          </a:p>
          <a:p>
            <a:pPr>
              <a:spcBef>
                <a:spcPct val="20000"/>
              </a:spcBef>
            </a:pPr>
            <a:r>
              <a:rPr lang="en-US" sz="2400" dirty="0">
                <a:latin typeface="Times New Roman" charset="0"/>
                <a:sym typeface="Symbol" pitchFamily="18" charset="2"/>
              </a:rPr>
              <a:t>		eliminate immediate left recursion</a:t>
            </a:r>
          </a:p>
          <a:p>
            <a:pPr>
              <a:spcBef>
                <a:spcPct val="20000"/>
              </a:spcBef>
            </a:pPr>
            <a:r>
              <a:rPr lang="en-US" sz="2400" dirty="0">
                <a:latin typeface="Times New Roman" charset="0"/>
                <a:sym typeface="Symbol" pitchFamily="18" charset="2"/>
              </a:rPr>
              <a:t>A  </a:t>
            </a:r>
            <a:r>
              <a:rPr lang="en-US" sz="24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A</a:t>
            </a:r>
            <a:r>
              <a:rPr lang="en-US" sz="2400" baseline="30000" dirty="0">
                <a:latin typeface="Times New Roman" charset="0"/>
                <a:sym typeface="Symbol"/>
              </a:rPr>
              <a:t></a:t>
            </a:r>
            <a:r>
              <a:rPr lang="en-US" sz="2400" baseline="30000" dirty="0">
                <a:latin typeface="Times New Roman" charset="0"/>
                <a:sym typeface="Symbol" pitchFamily="18" charset="2"/>
              </a:rPr>
              <a:t>  </a:t>
            </a:r>
            <a:r>
              <a:rPr lang="en-US" sz="2400" dirty="0">
                <a:latin typeface="Times New Roman" charset="0"/>
                <a:sym typeface="Symbol" pitchFamily="18" charset="2"/>
              </a:rPr>
              <a:t>| ... | </a:t>
            </a:r>
            <a:r>
              <a:rPr lang="en-US" sz="2400" baseline="-25000" dirty="0">
                <a:latin typeface="Times New Roman" charset="0"/>
                <a:sym typeface="Symbol" pitchFamily="18" charset="2"/>
              </a:rPr>
              <a:t>n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A</a:t>
            </a:r>
            <a:r>
              <a:rPr lang="en-US" sz="2400" baseline="30000" dirty="0">
                <a:latin typeface="Times New Roman" charset="0"/>
                <a:sym typeface="Symbol"/>
              </a:rPr>
              <a:t> </a:t>
            </a:r>
            <a:endParaRPr lang="en-US" sz="2400" baseline="30000" dirty="0">
              <a:latin typeface="Times New Roman" charset="0"/>
              <a:sym typeface="Symbol" pitchFamily="18" charset="2"/>
            </a:endParaRPr>
          </a:p>
          <a:p>
            <a:pPr>
              <a:spcBef>
                <a:spcPct val="20000"/>
              </a:spcBef>
            </a:pPr>
            <a:r>
              <a:rPr lang="en-US" sz="2400" dirty="0">
                <a:latin typeface="Times New Roman" charset="0"/>
                <a:sym typeface="Symbol" pitchFamily="18" charset="2"/>
              </a:rPr>
              <a:t>A</a:t>
            </a:r>
            <a:r>
              <a:rPr lang="en-US" sz="2400" baseline="30000" dirty="0">
                <a:latin typeface="Times New Roman" charset="0"/>
                <a:sym typeface="Symbol"/>
              </a:rPr>
              <a:t>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 </a:t>
            </a:r>
            <a:r>
              <a:rPr lang="en-US" sz="24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A</a:t>
            </a:r>
            <a:r>
              <a:rPr lang="en-US" sz="2400" baseline="30000" dirty="0">
                <a:latin typeface="Times New Roman" charset="0"/>
                <a:sym typeface="Symbol"/>
              </a:rPr>
              <a:t>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 | ... | </a:t>
            </a:r>
            <a:r>
              <a:rPr lang="en-US" sz="2400" baseline="-25000" dirty="0">
                <a:latin typeface="Times New Roman" charset="0"/>
                <a:sym typeface="Symbol" pitchFamily="18" charset="2"/>
              </a:rPr>
              <a:t>m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A</a:t>
            </a:r>
            <a:r>
              <a:rPr lang="en-US" sz="2400" baseline="30000" dirty="0">
                <a:latin typeface="Times New Roman" charset="0"/>
                <a:sym typeface="Symbol"/>
              </a:rPr>
              <a:t></a:t>
            </a:r>
            <a:r>
              <a:rPr lang="en-US" sz="2400" dirty="0">
                <a:latin typeface="Times New Roman" charset="0"/>
                <a:sym typeface="Symbol" pitchFamily="18" charset="2"/>
              </a:rPr>
              <a:t> |  		an equivalent grammar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57200" y="2286000"/>
            <a:ext cx="17187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Times New Roman" charset="0"/>
              </a:rPr>
              <a:t>In general,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Left-Recursion -- Problem</a:t>
            </a:r>
          </a:p>
        </p:txBody>
      </p:sp>
      <p:sp>
        <p:nvSpPr>
          <p:cNvPr id="21512" name="Date Placeholder 8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460068-D3C0-4B19-8C05-08B63B7F6871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7428E2-6891-43D8-B6C3-B4A4CFB6D73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/>
          </a:p>
        </p:txBody>
      </p:sp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492124" y="1466850"/>
            <a:ext cx="819467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2200" dirty="0">
                <a:latin typeface="Times New Roman" charset="0"/>
              </a:rPr>
              <a:t>  A grammar cannot be immediately left-recursive, but it still can be </a:t>
            </a:r>
          </a:p>
          <a:p>
            <a:r>
              <a:rPr lang="en-US" sz="2200" dirty="0">
                <a:latin typeface="Times New Roman" charset="0"/>
              </a:rPr>
              <a:t>   left-recursive.</a:t>
            </a:r>
          </a:p>
          <a:p>
            <a:pPr>
              <a:buFontTx/>
              <a:buChar char="•"/>
            </a:pPr>
            <a:r>
              <a:rPr lang="en-US" sz="2200" dirty="0">
                <a:latin typeface="Times New Roman" charset="0"/>
              </a:rPr>
              <a:t>  By just eliminating the immediate left-recursion, we may not get </a:t>
            </a:r>
          </a:p>
          <a:p>
            <a:r>
              <a:rPr lang="en-US" sz="2200" dirty="0">
                <a:latin typeface="Times New Roman" charset="0"/>
              </a:rPr>
              <a:t>   a grammar which is not left-recursive.</a:t>
            </a:r>
          </a:p>
        </p:txBody>
      </p:sp>
      <p:sp>
        <p:nvSpPr>
          <p:cNvPr id="21510" name="Text Box 4"/>
          <p:cNvSpPr txBox="1">
            <a:spLocks noChangeArrowheads="1"/>
          </p:cNvSpPr>
          <p:nvPr/>
        </p:nvSpPr>
        <p:spPr bwMode="auto">
          <a:xfrm>
            <a:off x="688975" y="347027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21511" name="Text Box 5"/>
          <p:cNvSpPr txBox="1">
            <a:spLocks noChangeArrowheads="1"/>
          </p:cNvSpPr>
          <p:nvPr/>
        </p:nvSpPr>
        <p:spPr bwMode="auto">
          <a:xfrm>
            <a:off x="561975" y="3124200"/>
            <a:ext cx="772519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dirty="0">
                <a:latin typeface="Times New Roman" charset="0"/>
                <a:sym typeface="Symbol" pitchFamily="18" charset="2"/>
              </a:rPr>
              <a:t>S 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Aa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| b</a:t>
            </a:r>
          </a:p>
          <a:p>
            <a:r>
              <a:rPr lang="en-US" sz="2200" dirty="0">
                <a:latin typeface="Times New Roman" charset="0"/>
                <a:sym typeface="Symbol" pitchFamily="18" charset="2"/>
              </a:rPr>
              <a:t>A  Ac |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Sd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| </a:t>
            </a:r>
            <a:r>
              <a:rPr lang="en-US" sz="2000" dirty="0">
                <a:latin typeface="Times New Roman" charset="0"/>
                <a:sym typeface="Symbol" pitchFamily="18" charset="2"/>
              </a:rPr>
              <a:t> </a:t>
            </a:r>
            <a:r>
              <a:rPr lang="en-US" sz="2200" dirty="0">
                <a:latin typeface="Times New Roman" charset="0"/>
                <a:sym typeface="Symbol" pitchFamily="18" charset="2"/>
              </a:rPr>
              <a:t>	This grammar is not immediately left-recursive,</a:t>
            </a:r>
          </a:p>
          <a:p>
            <a:r>
              <a:rPr lang="en-US" sz="2200" dirty="0">
                <a:latin typeface="Times New Roman" charset="0"/>
                <a:sym typeface="Symbol" pitchFamily="18" charset="2"/>
              </a:rPr>
              <a:t>			but it is still left-recursive.</a:t>
            </a:r>
          </a:p>
          <a:p>
            <a:endParaRPr lang="en-US" sz="2200" dirty="0">
              <a:latin typeface="Times New Roman" charset="0"/>
              <a:sym typeface="Symbol" pitchFamily="18" charset="2"/>
            </a:endParaRPr>
          </a:p>
          <a:p>
            <a:r>
              <a:rPr lang="en-US" sz="2200" dirty="0">
                <a:latin typeface="Times New Roman" charset="0"/>
                <a:sym typeface="Symbol" pitchFamily="18" charset="2"/>
              </a:rPr>
              <a:t>S 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Aa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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Sda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   	or</a:t>
            </a:r>
          </a:p>
          <a:p>
            <a:r>
              <a:rPr lang="en-US" sz="2200" dirty="0">
                <a:latin typeface="Times New Roman" charset="0"/>
                <a:sym typeface="Symbol" pitchFamily="18" charset="2"/>
              </a:rPr>
              <a:t>A 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Sd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 </a:t>
            </a:r>
            <a:r>
              <a:rPr lang="en-US" sz="2200" dirty="0" err="1">
                <a:latin typeface="Times New Roman" charset="0"/>
                <a:sym typeface="Symbol" pitchFamily="18" charset="2"/>
              </a:rPr>
              <a:t>Aad</a:t>
            </a:r>
            <a:r>
              <a:rPr lang="en-US" sz="2200" dirty="0">
                <a:latin typeface="Times New Roman" charset="0"/>
                <a:sym typeface="Symbol" pitchFamily="18" charset="2"/>
              </a:rPr>
              <a:t> 	causes to a left-recursion</a:t>
            </a:r>
          </a:p>
          <a:p>
            <a:endParaRPr lang="en-US" sz="2200" dirty="0">
              <a:latin typeface="Times New Roman" charset="0"/>
              <a:sym typeface="Symbol" pitchFamily="18" charset="2"/>
            </a:endParaRPr>
          </a:p>
          <a:p>
            <a:r>
              <a:rPr lang="en-US" sz="2200" dirty="0">
                <a:latin typeface="Times New Roman" charset="0"/>
                <a:sym typeface="Symbol" pitchFamily="18" charset="2"/>
              </a:rPr>
              <a:t> So, we have to eliminate all left-recursions from  this grammar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Eliminate Left-Recursion -- Algorithm</a:t>
            </a:r>
          </a:p>
        </p:txBody>
      </p:sp>
      <p:sp>
        <p:nvSpPr>
          <p:cNvPr id="22534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D7C83C9-BA93-4AD7-86D5-9292D8C5A908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B20A6C3-A67F-45E3-A1F3-E3F5A8292EF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dirty="0"/>
          </a:p>
        </p:txBody>
      </p:sp>
      <p:sp>
        <p:nvSpPr>
          <p:cNvPr id="2253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447800"/>
            <a:ext cx="8382000" cy="4724400"/>
          </a:xfrm>
        </p:spPr>
        <p:txBody>
          <a:bodyPr tIns="0" bIns="0">
            <a:normAutofit/>
          </a:bodyPr>
          <a:lstStyle/>
          <a:p>
            <a:pPr marL="457200" indent="-457200">
              <a:buFontTx/>
              <a:buNone/>
            </a:pPr>
            <a:r>
              <a:rPr lang="en-US" dirty="0"/>
              <a:t>- Arrange non-terminals in some order:  A</a:t>
            </a:r>
            <a:r>
              <a:rPr lang="en-US" baseline="-25000" dirty="0"/>
              <a:t>1</a:t>
            </a:r>
            <a:r>
              <a:rPr lang="en-US" dirty="0"/>
              <a:t> ... A</a:t>
            </a:r>
            <a:r>
              <a:rPr lang="en-US" baseline="-25000" dirty="0"/>
              <a:t>n</a:t>
            </a:r>
            <a:endParaRPr lang="en-US" dirty="0"/>
          </a:p>
          <a:p>
            <a:pPr marL="731520" lvl="1" indent="-457200">
              <a:buFontTx/>
              <a:buNone/>
            </a:pPr>
            <a:r>
              <a:rPr lang="en-US" b="1" dirty="0"/>
              <a:t>- </a:t>
            </a:r>
            <a:r>
              <a:rPr lang="en-US" sz="1800" b="1" dirty="0"/>
              <a:t>for</a:t>
            </a:r>
            <a:r>
              <a:rPr lang="en-US" sz="1800" dirty="0"/>
              <a:t>  </a:t>
            </a:r>
            <a:r>
              <a:rPr lang="en-US" sz="1800" dirty="0" err="1"/>
              <a:t>i</a:t>
            </a:r>
            <a:r>
              <a:rPr lang="en-US" sz="1800" dirty="0"/>
              <a:t>  </a:t>
            </a:r>
            <a:r>
              <a:rPr lang="en-US" sz="1800" b="1" dirty="0">
                <a:sym typeface="Symbol" pitchFamily="18" charset="2"/>
              </a:rPr>
              <a:t>from</a:t>
            </a:r>
            <a:r>
              <a:rPr lang="en-US" sz="1800" dirty="0">
                <a:sym typeface="Symbol" pitchFamily="18" charset="2"/>
              </a:rPr>
              <a:t>  1  </a:t>
            </a:r>
            <a:r>
              <a:rPr lang="en-US" sz="1800" b="1" dirty="0">
                <a:sym typeface="Symbol" pitchFamily="18" charset="2"/>
              </a:rPr>
              <a:t>to </a:t>
            </a:r>
            <a:r>
              <a:rPr lang="en-US" sz="1800" dirty="0">
                <a:sym typeface="Symbol" pitchFamily="18" charset="2"/>
              </a:rPr>
              <a:t> n  </a:t>
            </a:r>
            <a:r>
              <a:rPr lang="en-US" sz="1800" b="1" dirty="0">
                <a:sym typeface="Symbol" pitchFamily="18" charset="2"/>
              </a:rPr>
              <a:t>do</a:t>
            </a:r>
            <a:r>
              <a:rPr lang="en-US" sz="1800" dirty="0">
                <a:sym typeface="Symbol" pitchFamily="18" charset="2"/>
              </a:rPr>
              <a:t>  {</a:t>
            </a:r>
          </a:p>
          <a:p>
            <a:pPr marL="731520" lvl="1" indent="-457200">
              <a:buFontTx/>
              <a:buNone/>
            </a:pPr>
            <a:r>
              <a:rPr lang="en-US" sz="1800" dirty="0">
                <a:sym typeface="Symbol" pitchFamily="18" charset="2"/>
              </a:rPr>
              <a:t>	 - </a:t>
            </a:r>
            <a:r>
              <a:rPr lang="en-US" sz="1800" b="1" dirty="0"/>
              <a:t>for</a:t>
            </a:r>
            <a:r>
              <a:rPr lang="en-US" sz="1800" dirty="0"/>
              <a:t>  j </a:t>
            </a:r>
            <a:r>
              <a:rPr lang="en-US" sz="1800" b="1" dirty="0">
                <a:sym typeface="Symbol" pitchFamily="18" charset="2"/>
              </a:rPr>
              <a:t>from</a:t>
            </a:r>
            <a:r>
              <a:rPr lang="en-US" sz="1800" dirty="0">
                <a:sym typeface="Symbol" pitchFamily="18" charset="2"/>
              </a:rPr>
              <a:t> 1 </a:t>
            </a:r>
            <a:r>
              <a:rPr lang="en-US" sz="1800" b="1" dirty="0">
                <a:sym typeface="Symbol" pitchFamily="18" charset="2"/>
              </a:rPr>
              <a:t>to</a:t>
            </a:r>
            <a:r>
              <a:rPr lang="en-US" sz="1800" dirty="0">
                <a:sym typeface="Symbol" pitchFamily="18" charset="2"/>
              </a:rPr>
              <a:t> i-1 </a:t>
            </a:r>
            <a:r>
              <a:rPr lang="en-US" sz="1800" b="1" dirty="0">
                <a:sym typeface="Symbol" pitchFamily="18" charset="2"/>
              </a:rPr>
              <a:t>do</a:t>
            </a:r>
            <a:r>
              <a:rPr lang="en-US" sz="1800" dirty="0">
                <a:sym typeface="Symbol" pitchFamily="18" charset="2"/>
              </a:rPr>
              <a:t>  {</a:t>
            </a:r>
          </a:p>
          <a:p>
            <a:pPr marL="731520" lvl="1" indent="-457200">
              <a:buFontTx/>
              <a:buNone/>
            </a:pPr>
            <a:r>
              <a:rPr lang="en-US" sz="1800" dirty="0">
                <a:sym typeface="Symbol" pitchFamily="18" charset="2"/>
              </a:rPr>
              <a:t>		replace each production </a:t>
            </a:r>
          </a:p>
          <a:p>
            <a:pPr marL="731520" lvl="1" indent="-457200">
              <a:buFontTx/>
              <a:buNone/>
            </a:pPr>
            <a:r>
              <a:rPr lang="en-US" sz="1800" dirty="0">
                <a:sym typeface="Symbol" pitchFamily="18" charset="2"/>
              </a:rPr>
              <a:t>		     A</a:t>
            </a:r>
            <a:r>
              <a:rPr lang="en-US" sz="1800" baseline="-25000" dirty="0">
                <a:sym typeface="Symbol" pitchFamily="18" charset="2"/>
              </a:rPr>
              <a:t>i</a:t>
            </a:r>
            <a:r>
              <a:rPr lang="en-US" sz="1800" dirty="0">
                <a:sym typeface="Symbol" pitchFamily="18" charset="2"/>
              </a:rPr>
              <a:t>  </a:t>
            </a:r>
            <a:r>
              <a:rPr lang="en-US" sz="1800" dirty="0" err="1">
                <a:sym typeface="Symbol" pitchFamily="18" charset="2"/>
              </a:rPr>
              <a:t>A</a:t>
            </a:r>
            <a:r>
              <a:rPr lang="en-US" sz="1800" baseline="-25000" dirty="0" err="1">
                <a:sym typeface="Symbol" pitchFamily="18" charset="2"/>
              </a:rPr>
              <a:t>j</a:t>
            </a:r>
            <a:r>
              <a:rPr lang="en-US" sz="1800" dirty="0">
                <a:sym typeface="Symbol" pitchFamily="18" charset="2"/>
              </a:rPr>
              <a:t>       by</a:t>
            </a:r>
          </a:p>
          <a:p>
            <a:pPr marL="731520" lvl="1" indent="-457200">
              <a:buFontTx/>
              <a:buNone/>
            </a:pPr>
            <a:r>
              <a:rPr lang="en-US" sz="1800" dirty="0">
                <a:sym typeface="Symbol" pitchFamily="18" charset="2"/>
              </a:rPr>
              <a:t>			    A</a:t>
            </a:r>
            <a:r>
              <a:rPr lang="en-US" sz="1800" baseline="-25000" dirty="0">
                <a:sym typeface="Symbol" pitchFamily="18" charset="2"/>
              </a:rPr>
              <a:t>i</a:t>
            </a:r>
            <a:r>
              <a:rPr lang="en-US" sz="1800" dirty="0">
                <a:sym typeface="Symbol" pitchFamily="18" charset="2"/>
              </a:rPr>
              <a:t>  </a:t>
            </a:r>
            <a:r>
              <a:rPr lang="en-US" sz="1800" baseline="-25000" dirty="0">
                <a:sym typeface="Symbol" pitchFamily="18" charset="2"/>
              </a:rPr>
              <a:t>1</a:t>
            </a:r>
            <a:r>
              <a:rPr lang="en-US" sz="1800" dirty="0">
                <a:sym typeface="Symbol" pitchFamily="18" charset="2"/>
              </a:rPr>
              <a:t>  | ... | </a:t>
            </a:r>
            <a:r>
              <a:rPr lang="en-US" sz="1800" baseline="-25000" dirty="0">
                <a:sym typeface="Symbol" pitchFamily="18" charset="2"/>
              </a:rPr>
              <a:t>k</a:t>
            </a:r>
            <a:r>
              <a:rPr lang="en-US" sz="1800" dirty="0">
                <a:sym typeface="Symbol" pitchFamily="18" charset="2"/>
              </a:rPr>
              <a:t> </a:t>
            </a:r>
          </a:p>
          <a:p>
            <a:pPr marL="731520" lvl="1" indent="-457200">
              <a:buFontTx/>
              <a:buNone/>
            </a:pPr>
            <a:r>
              <a:rPr lang="en-US" sz="1800" dirty="0">
                <a:sym typeface="Symbol" pitchFamily="18" charset="2"/>
              </a:rPr>
              <a:t>			where </a:t>
            </a:r>
            <a:r>
              <a:rPr lang="en-US" sz="1800" dirty="0" err="1">
                <a:sym typeface="Symbol" pitchFamily="18" charset="2"/>
              </a:rPr>
              <a:t>A</a:t>
            </a:r>
            <a:r>
              <a:rPr lang="en-US" sz="1800" baseline="-25000" dirty="0" err="1">
                <a:sym typeface="Symbol" pitchFamily="18" charset="2"/>
              </a:rPr>
              <a:t>j</a:t>
            </a:r>
            <a:r>
              <a:rPr lang="en-US" sz="1800" dirty="0">
                <a:sym typeface="Symbol" pitchFamily="18" charset="2"/>
              </a:rPr>
              <a:t>  </a:t>
            </a:r>
            <a:r>
              <a:rPr lang="en-US" sz="1800" baseline="-25000" dirty="0">
                <a:sym typeface="Symbol" pitchFamily="18" charset="2"/>
              </a:rPr>
              <a:t>1</a:t>
            </a:r>
            <a:r>
              <a:rPr lang="en-US" sz="1800" dirty="0">
                <a:sym typeface="Symbol" pitchFamily="18" charset="2"/>
              </a:rPr>
              <a:t> | ... | </a:t>
            </a:r>
            <a:r>
              <a:rPr lang="en-US" sz="1800" baseline="-25000" dirty="0">
                <a:sym typeface="Symbol" pitchFamily="18" charset="2"/>
              </a:rPr>
              <a:t>k</a:t>
            </a:r>
            <a:r>
              <a:rPr lang="en-US" sz="1800" dirty="0">
                <a:sym typeface="Symbol" pitchFamily="18" charset="2"/>
              </a:rPr>
              <a:t> </a:t>
            </a:r>
          </a:p>
          <a:p>
            <a:pPr marL="731520" lvl="1" indent="-457200">
              <a:buFontTx/>
              <a:buNone/>
            </a:pPr>
            <a:r>
              <a:rPr lang="en-US" sz="1800" dirty="0">
                <a:sym typeface="Symbol" pitchFamily="18" charset="2"/>
              </a:rPr>
              <a:t>	  }</a:t>
            </a:r>
          </a:p>
          <a:p>
            <a:pPr marL="731520" lvl="1" indent="-457200">
              <a:buFontTx/>
              <a:buNone/>
            </a:pPr>
            <a:r>
              <a:rPr lang="en-US" sz="1800" dirty="0">
                <a:sym typeface="Symbol" pitchFamily="18" charset="2"/>
              </a:rPr>
              <a:t>	- eliminate immediate left-recursions among A</a:t>
            </a:r>
            <a:r>
              <a:rPr lang="en-US" sz="1800" baseline="-25000" dirty="0">
                <a:sym typeface="Symbol" pitchFamily="18" charset="2"/>
              </a:rPr>
              <a:t>i</a:t>
            </a:r>
            <a:r>
              <a:rPr lang="en-US" sz="1800" dirty="0">
                <a:sym typeface="Symbol" pitchFamily="18" charset="2"/>
              </a:rPr>
              <a:t> productions</a:t>
            </a:r>
          </a:p>
          <a:p>
            <a:pPr marL="731520" lvl="1" indent="-457200">
              <a:buFontTx/>
              <a:buNone/>
            </a:pPr>
            <a:r>
              <a:rPr lang="en-US" sz="1800" dirty="0">
                <a:sym typeface="Symbol" pitchFamily="18" charset="2"/>
              </a:rPr>
              <a:t>}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600" dirty="0">
                <a:sym typeface="Symbol" pitchFamily="18" charset="2"/>
              </a:rPr>
              <a:t>Will not work for a grammar which has cycle, </a:t>
            </a:r>
            <a:r>
              <a:rPr lang="en-US" sz="2600" dirty="0"/>
              <a:t>A </a:t>
            </a:r>
            <a:r>
              <a:rPr lang="en-US" sz="2600" dirty="0">
                <a:sym typeface="Symbol" pitchFamily="18" charset="2"/>
              </a:rPr>
              <a:t> A.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600" dirty="0">
                <a:sym typeface="Symbol" pitchFamily="18" charset="2"/>
              </a:rPr>
              <a:t>And for </a:t>
            </a:r>
            <a:r>
              <a:rPr lang="en-US" sz="2600" dirty="0">
                <a:latin typeface="Times New Roman" charset="0"/>
                <a:sym typeface="Symbol" pitchFamily="18" charset="2"/>
              </a:rPr>
              <a:t> productions.</a:t>
            </a:r>
            <a:endParaRPr lang="en-US" sz="2600" dirty="0">
              <a:sym typeface="Symbol" pitchFamily="18" charset="2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916592" y="4921887"/>
            <a:ext cx="2619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Times New Roman" charset="0"/>
              </a:rPr>
              <a:t>+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Eliminate Left-Recursion -- Example</a:t>
            </a:r>
          </a:p>
        </p:txBody>
      </p:sp>
      <p:sp>
        <p:nvSpPr>
          <p:cNvPr id="23558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2BC3C0-FBBA-4F5B-A53F-A73597EE6959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B2AA7A9-42DF-4D30-BD96-3432168AEB4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/>
          </a:p>
        </p:txBody>
      </p:sp>
      <p:sp>
        <p:nvSpPr>
          <p:cNvPr id="2355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52425" y="1295400"/>
            <a:ext cx="8650288" cy="4953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S  </a:t>
            </a:r>
            <a:r>
              <a:rPr lang="en-US" sz="2200" dirty="0" err="1">
                <a:sym typeface="Symbol" pitchFamily="18" charset="2"/>
              </a:rPr>
              <a:t>Aa</a:t>
            </a:r>
            <a:r>
              <a:rPr lang="en-US" sz="2200" dirty="0">
                <a:sym typeface="Symbol" pitchFamily="18" charset="2"/>
              </a:rPr>
              <a:t> | b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A  Ac | </a:t>
            </a:r>
            <a:r>
              <a:rPr lang="en-US" sz="2200" dirty="0" err="1">
                <a:sym typeface="Symbol" pitchFamily="18" charset="2"/>
              </a:rPr>
              <a:t>Sd</a:t>
            </a:r>
            <a:r>
              <a:rPr lang="en-US" sz="2200" dirty="0">
                <a:sym typeface="Symbol" pitchFamily="18" charset="2"/>
              </a:rPr>
              <a:t> | f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2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- Order of non-terminals: S, A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2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for S: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	- we do not enter the inner loop.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	- there is no immediate left recursion in S.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2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for A: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2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	- Replace A  </a:t>
            </a:r>
            <a:r>
              <a:rPr lang="en-US" sz="2200" dirty="0" err="1">
                <a:sym typeface="Symbol" pitchFamily="18" charset="2"/>
              </a:rPr>
              <a:t>Sd</a:t>
            </a:r>
            <a:r>
              <a:rPr lang="en-US" sz="2200" dirty="0">
                <a:sym typeface="Symbol" pitchFamily="18" charset="2"/>
              </a:rPr>
              <a:t>   with   A  </a:t>
            </a:r>
            <a:r>
              <a:rPr lang="en-US" sz="2200" dirty="0" err="1">
                <a:sym typeface="Symbol" pitchFamily="18" charset="2"/>
              </a:rPr>
              <a:t>Aad</a:t>
            </a:r>
            <a:r>
              <a:rPr lang="en-US" sz="2200" dirty="0">
                <a:sym typeface="Symbol" pitchFamily="18" charset="2"/>
              </a:rPr>
              <a:t> | </a:t>
            </a:r>
            <a:r>
              <a:rPr lang="en-US" sz="2200" dirty="0" err="1">
                <a:sym typeface="Symbol" pitchFamily="18" charset="2"/>
              </a:rPr>
              <a:t>bd</a:t>
            </a:r>
            <a:endParaRPr lang="en-US" sz="22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	  So, we will have   A  Ac | </a:t>
            </a:r>
            <a:r>
              <a:rPr lang="en-US" sz="2200" dirty="0" err="1">
                <a:sym typeface="Symbol" pitchFamily="18" charset="2"/>
              </a:rPr>
              <a:t>Aad</a:t>
            </a:r>
            <a:r>
              <a:rPr lang="en-US" sz="2200" dirty="0">
                <a:sym typeface="Symbol" pitchFamily="18" charset="2"/>
              </a:rPr>
              <a:t> | </a:t>
            </a:r>
            <a:r>
              <a:rPr lang="en-US" sz="2200" dirty="0" err="1">
                <a:sym typeface="Symbol" pitchFamily="18" charset="2"/>
              </a:rPr>
              <a:t>bd</a:t>
            </a:r>
            <a:r>
              <a:rPr lang="en-US" sz="2200" dirty="0">
                <a:sym typeface="Symbol" pitchFamily="18" charset="2"/>
              </a:rPr>
              <a:t> | f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	- Eliminate the immediate left-recursion in A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2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		 A  </a:t>
            </a:r>
            <a:r>
              <a:rPr lang="en-US" sz="2200" dirty="0" err="1">
                <a:sym typeface="Symbol" pitchFamily="18" charset="2"/>
              </a:rPr>
              <a:t>bdA</a:t>
            </a:r>
            <a:r>
              <a:rPr lang="en-US" sz="2000" baseline="30000" dirty="0">
                <a:latin typeface="Times New Roman" charset="0"/>
                <a:sym typeface="Symbol"/>
              </a:rPr>
              <a:t></a:t>
            </a:r>
            <a:r>
              <a:rPr lang="en-US" sz="2200" dirty="0">
                <a:sym typeface="Symbol" pitchFamily="18" charset="2"/>
              </a:rPr>
              <a:t> | </a:t>
            </a:r>
            <a:r>
              <a:rPr lang="en-US" sz="2200" dirty="0" err="1">
                <a:sym typeface="Symbol" pitchFamily="18" charset="2"/>
              </a:rPr>
              <a:t>fA</a:t>
            </a:r>
            <a:r>
              <a:rPr lang="en-US" sz="2000" baseline="30000" dirty="0">
                <a:latin typeface="Times New Roman" charset="0"/>
                <a:sym typeface="Symbol"/>
              </a:rPr>
              <a:t></a:t>
            </a:r>
            <a:endParaRPr lang="en-US" sz="2200" baseline="30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baseline="30000" dirty="0">
                <a:sym typeface="Symbol" pitchFamily="18" charset="2"/>
              </a:rPr>
              <a:t>		 </a:t>
            </a:r>
            <a:r>
              <a:rPr lang="en-US" sz="2200" dirty="0">
                <a:sym typeface="Symbol" pitchFamily="18" charset="2"/>
              </a:rPr>
              <a:t>A</a:t>
            </a:r>
            <a:r>
              <a:rPr lang="en-US" sz="2200" baseline="30000" dirty="0">
                <a:sym typeface="Symbol" pitchFamily="18" charset="2"/>
              </a:rPr>
              <a:t>’ </a:t>
            </a:r>
            <a:r>
              <a:rPr lang="en-US" sz="2200" dirty="0">
                <a:sym typeface="Symbol" pitchFamily="18" charset="2"/>
              </a:rPr>
              <a:t> </a:t>
            </a:r>
            <a:r>
              <a:rPr lang="en-US" sz="2200" dirty="0" err="1">
                <a:sym typeface="Symbol" pitchFamily="18" charset="2"/>
              </a:rPr>
              <a:t>cA</a:t>
            </a:r>
            <a:r>
              <a:rPr lang="en-US" sz="2000" baseline="30000" dirty="0">
                <a:latin typeface="Times New Roman" charset="0"/>
                <a:sym typeface="Symbol"/>
              </a:rPr>
              <a:t></a:t>
            </a:r>
            <a:r>
              <a:rPr lang="en-US" sz="2200" baseline="30000" dirty="0">
                <a:sym typeface="Symbol" pitchFamily="18" charset="2"/>
              </a:rPr>
              <a:t>  </a:t>
            </a:r>
            <a:r>
              <a:rPr lang="en-US" sz="2200" dirty="0">
                <a:sym typeface="Symbol" pitchFamily="18" charset="2"/>
              </a:rPr>
              <a:t>|  </a:t>
            </a:r>
            <a:r>
              <a:rPr lang="en-US" sz="2200" dirty="0" err="1">
                <a:sym typeface="Symbol" pitchFamily="18" charset="2"/>
              </a:rPr>
              <a:t>adA</a:t>
            </a:r>
            <a:r>
              <a:rPr lang="en-US" sz="2000" baseline="30000" dirty="0">
                <a:latin typeface="Times New Roman" charset="0"/>
                <a:sym typeface="Symbol"/>
              </a:rPr>
              <a:t></a:t>
            </a:r>
            <a:r>
              <a:rPr lang="en-US" sz="2200" baseline="30000" dirty="0">
                <a:sym typeface="Symbol" pitchFamily="18" charset="2"/>
              </a:rPr>
              <a:t>  </a:t>
            </a:r>
            <a:r>
              <a:rPr lang="en-US" sz="2200" dirty="0">
                <a:sym typeface="Symbol" pitchFamily="18" charset="2"/>
              </a:rPr>
              <a:t>| 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2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So, the resulting equivalent grammar which is not left-recursive is: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2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	S  </a:t>
            </a:r>
            <a:r>
              <a:rPr lang="en-US" sz="2200" dirty="0" err="1">
                <a:sym typeface="Symbol" pitchFamily="18" charset="2"/>
              </a:rPr>
              <a:t>Aa</a:t>
            </a:r>
            <a:r>
              <a:rPr lang="en-US" sz="2200" dirty="0">
                <a:sym typeface="Symbol" pitchFamily="18" charset="2"/>
              </a:rPr>
              <a:t> | b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dirty="0">
                <a:sym typeface="Symbol" pitchFamily="18" charset="2"/>
              </a:rPr>
              <a:t>	A  </a:t>
            </a:r>
            <a:r>
              <a:rPr lang="en-US" sz="2200" dirty="0" err="1">
                <a:sym typeface="Symbol" pitchFamily="18" charset="2"/>
              </a:rPr>
              <a:t>bdA</a:t>
            </a:r>
            <a:r>
              <a:rPr lang="en-US" sz="2000" baseline="30000" dirty="0">
                <a:latin typeface="Times New Roman" charset="0"/>
                <a:sym typeface="Symbol"/>
              </a:rPr>
              <a:t></a:t>
            </a:r>
            <a:r>
              <a:rPr lang="en-US" sz="2200" dirty="0">
                <a:sym typeface="Symbol" pitchFamily="18" charset="2"/>
              </a:rPr>
              <a:t> | </a:t>
            </a:r>
            <a:r>
              <a:rPr lang="en-US" sz="2200" dirty="0" err="1">
                <a:sym typeface="Symbol" pitchFamily="18" charset="2"/>
              </a:rPr>
              <a:t>fA</a:t>
            </a:r>
            <a:r>
              <a:rPr lang="en-US" sz="2000" baseline="30000" dirty="0">
                <a:latin typeface="Times New Roman" charset="0"/>
                <a:sym typeface="Symbol"/>
              </a:rPr>
              <a:t></a:t>
            </a:r>
            <a:endParaRPr lang="en-US" sz="2200" baseline="30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200" baseline="30000" dirty="0">
                <a:sym typeface="Symbol" pitchFamily="18" charset="2"/>
              </a:rPr>
              <a:t>	</a:t>
            </a:r>
            <a:r>
              <a:rPr lang="en-US" sz="2200" dirty="0">
                <a:sym typeface="Symbol" pitchFamily="18" charset="2"/>
              </a:rPr>
              <a:t>A</a:t>
            </a:r>
            <a:r>
              <a:rPr lang="en-US" sz="2200" baseline="30000" dirty="0">
                <a:sym typeface="Symbol" pitchFamily="18" charset="2"/>
              </a:rPr>
              <a:t>’ </a:t>
            </a:r>
            <a:r>
              <a:rPr lang="en-US" sz="2200" dirty="0">
                <a:sym typeface="Symbol" pitchFamily="18" charset="2"/>
              </a:rPr>
              <a:t> </a:t>
            </a:r>
            <a:r>
              <a:rPr lang="en-US" sz="2200" dirty="0" err="1">
                <a:sym typeface="Symbol" pitchFamily="18" charset="2"/>
              </a:rPr>
              <a:t>cA</a:t>
            </a:r>
            <a:r>
              <a:rPr lang="en-US" sz="2000" baseline="30000" dirty="0">
                <a:latin typeface="Times New Roman" charset="0"/>
                <a:sym typeface="Symbol"/>
              </a:rPr>
              <a:t></a:t>
            </a:r>
            <a:r>
              <a:rPr lang="en-US" sz="2200" baseline="30000" dirty="0">
                <a:sym typeface="Symbol" pitchFamily="18" charset="2"/>
              </a:rPr>
              <a:t>  </a:t>
            </a:r>
            <a:r>
              <a:rPr lang="en-US" sz="2200" dirty="0">
                <a:sym typeface="Symbol" pitchFamily="18" charset="2"/>
              </a:rPr>
              <a:t>|  </a:t>
            </a:r>
            <a:r>
              <a:rPr lang="en-US" sz="2200" dirty="0" err="1">
                <a:sym typeface="Symbol" pitchFamily="18" charset="2"/>
              </a:rPr>
              <a:t>adA</a:t>
            </a:r>
            <a:r>
              <a:rPr lang="en-US" sz="2000" baseline="30000" dirty="0">
                <a:latin typeface="Times New Roman" charset="0"/>
                <a:sym typeface="Symbol"/>
              </a:rPr>
              <a:t></a:t>
            </a:r>
            <a:r>
              <a:rPr lang="en-US" sz="2200" baseline="30000" dirty="0">
                <a:sym typeface="Symbol" pitchFamily="18" charset="2"/>
              </a:rPr>
              <a:t>  </a:t>
            </a:r>
            <a:r>
              <a:rPr lang="en-US" sz="2200" dirty="0">
                <a:sym typeface="Symbol" pitchFamily="18" charset="2"/>
              </a:rPr>
              <a:t>| 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Eliminate Left-Recursion – Example2</a:t>
            </a:r>
          </a:p>
        </p:txBody>
      </p:sp>
      <p:sp>
        <p:nvSpPr>
          <p:cNvPr id="24582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2F5375B-B1A3-4C5B-AB15-D0A1F23493C9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80D96C-5FBC-4EE3-8A4C-C767CCD8D3F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/>
          </a:p>
        </p:txBody>
      </p:sp>
      <p:sp>
        <p:nvSpPr>
          <p:cNvPr id="2458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95400"/>
            <a:ext cx="8348472" cy="51054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S  </a:t>
            </a:r>
            <a:r>
              <a:rPr lang="en-US" sz="2900" dirty="0" err="1">
                <a:sym typeface="Symbol" pitchFamily="18" charset="2"/>
              </a:rPr>
              <a:t>Aa</a:t>
            </a:r>
            <a:r>
              <a:rPr lang="en-US" sz="2900" dirty="0">
                <a:sym typeface="Symbol" pitchFamily="18" charset="2"/>
              </a:rPr>
              <a:t> | b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A  Ac | </a:t>
            </a:r>
            <a:r>
              <a:rPr lang="en-US" sz="2900" dirty="0" err="1">
                <a:sym typeface="Symbol" pitchFamily="18" charset="2"/>
              </a:rPr>
              <a:t>Sd</a:t>
            </a:r>
            <a:r>
              <a:rPr lang="en-US" sz="2900" dirty="0">
                <a:sym typeface="Symbol" pitchFamily="18" charset="2"/>
              </a:rPr>
              <a:t> | f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9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- Order of non-terminals: A, 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9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for A: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	- we do not enter the inner loop.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	- Eliminate the immediate left-recursion in A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		 A  </a:t>
            </a:r>
            <a:r>
              <a:rPr lang="en-US" sz="2900" dirty="0" err="1">
                <a:sym typeface="Symbol" pitchFamily="18" charset="2"/>
              </a:rPr>
              <a:t>SdA</a:t>
            </a:r>
            <a:r>
              <a:rPr lang="en-US" sz="2900" baseline="30000" dirty="0">
                <a:sym typeface="Symbol" pitchFamily="18" charset="2"/>
              </a:rPr>
              <a:t>’</a:t>
            </a:r>
            <a:r>
              <a:rPr lang="en-US" sz="2900" dirty="0">
                <a:sym typeface="Symbol" pitchFamily="18" charset="2"/>
              </a:rPr>
              <a:t> | </a:t>
            </a:r>
            <a:r>
              <a:rPr lang="en-US" sz="2900" dirty="0" err="1">
                <a:sym typeface="Symbol" pitchFamily="18" charset="2"/>
              </a:rPr>
              <a:t>fA</a:t>
            </a:r>
            <a:r>
              <a:rPr lang="en-US" sz="2900" baseline="30000" dirty="0">
                <a:sym typeface="Symbol" pitchFamily="18" charset="2"/>
              </a:rPr>
              <a:t>’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baseline="30000" dirty="0">
                <a:sym typeface="Symbol" pitchFamily="18" charset="2"/>
              </a:rPr>
              <a:t>		 </a:t>
            </a:r>
            <a:r>
              <a:rPr lang="en-US" sz="2900" dirty="0">
                <a:sym typeface="Symbol" pitchFamily="18" charset="2"/>
              </a:rPr>
              <a:t>A</a:t>
            </a:r>
            <a:r>
              <a:rPr lang="en-US" sz="2900" baseline="30000" dirty="0">
                <a:sym typeface="Symbol" pitchFamily="18" charset="2"/>
              </a:rPr>
              <a:t>’ </a:t>
            </a:r>
            <a:r>
              <a:rPr lang="en-US" sz="2900" dirty="0">
                <a:sym typeface="Symbol" pitchFamily="18" charset="2"/>
              </a:rPr>
              <a:t> </a:t>
            </a:r>
            <a:r>
              <a:rPr lang="en-US" sz="2900" dirty="0" err="1">
                <a:sym typeface="Symbol" pitchFamily="18" charset="2"/>
              </a:rPr>
              <a:t>cA</a:t>
            </a:r>
            <a:r>
              <a:rPr lang="en-US" sz="2900" baseline="30000" dirty="0">
                <a:sym typeface="Symbol" pitchFamily="18" charset="2"/>
              </a:rPr>
              <a:t>’  </a:t>
            </a:r>
            <a:r>
              <a:rPr lang="en-US" sz="2900" dirty="0">
                <a:sym typeface="Symbol" pitchFamily="18" charset="2"/>
              </a:rPr>
              <a:t>| 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for S: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	- Replace   S  </a:t>
            </a:r>
            <a:r>
              <a:rPr lang="en-US" sz="2900" dirty="0" err="1">
                <a:sym typeface="Symbol" pitchFamily="18" charset="2"/>
              </a:rPr>
              <a:t>Aa</a:t>
            </a:r>
            <a:r>
              <a:rPr lang="en-US" sz="2900" dirty="0">
                <a:sym typeface="Symbol" pitchFamily="18" charset="2"/>
              </a:rPr>
              <a:t>   with   S  </a:t>
            </a:r>
            <a:r>
              <a:rPr lang="en-US" sz="2900" dirty="0" err="1">
                <a:sym typeface="Symbol" pitchFamily="18" charset="2"/>
              </a:rPr>
              <a:t>SdA</a:t>
            </a:r>
            <a:r>
              <a:rPr lang="en-US" sz="2900" baseline="30000" dirty="0" err="1">
                <a:sym typeface="Symbol" pitchFamily="18" charset="2"/>
              </a:rPr>
              <a:t>’</a:t>
            </a:r>
            <a:r>
              <a:rPr lang="en-US" sz="2900" dirty="0" err="1">
                <a:sym typeface="Symbol" pitchFamily="18" charset="2"/>
              </a:rPr>
              <a:t>a</a:t>
            </a:r>
            <a:r>
              <a:rPr lang="en-US" sz="2900" dirty="0">
                <a:sym typeface="Symbol" pitchFamily="18" charset="2"/>
              </a:rPr>
              <a:t>  |  </a:t>
            </a:r>
            <a:r>
              <a:rPr lang="en-US" sz="2900" dirty="0" err="1">
                <a:sym typeface="Symbol" pitchFamily="18" charset="2"/>
              </a:rPr>
              <a:t>fA</a:t>
            </a:r>
            <a:r>
              <a:rPr lang="en-US" sz="2900" baseline="30000" dirty="0" err="1">
                <a:sym typeface="Symbol" pitchFamily="18" charset="2"/>
              </a:rPr>
              <a:t>’</a:t>
            </a:r>
            <a:r>
              <a:rPr lang="en-US" sz="2900" dirty="0" err="1">
                <a:sym typeface="Symbol" pitchFamily="18" charset="2"/>
              </a:rPr>
              <a:t>a</a:t>
            </a:r>
            <a:r>
              <a:rPr lang="en-US" sz="2900" dirty="0">
                <a:sym typeface="Symbol" pitchFamily="18" charset="2"/>
              </a:rPr>
              <a:t>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	  So, we will have  S  </a:t>
            </a:r>
            <a:r>
              <a:rPr lang="en-US" sz="2900" dirty="0" err="1">
                <a:sym typeface="Symbol" pitchFamily="18" charset="2"/>
              </a:rPr>
              <a:t>SdA</a:t>
            </a:r>
            <a:r>
              <a:rPr lang="en-US" sz="2900" baseline="30000" dirty="0" err="1">
                <a:sym typeface="Symbol" pitchFamily="18" charset="2"/>
              </a:rPr>
              <a:t>’</a:t>
            </a:r>
            <a:r>
              <a:rPr lang="en-US" sz="2900" dirty="0" err="1">
                <a:sym typeface="Symbol" pitchFamily="18" charset="2"/>
              </a:rPr>
              <a:t>a</a:t>
            </a:r>
            <a:r>
              <a:rPr lang="en-US" sz="2900" dirty="0">
                <a:sym typeface="Symbol" pitchFamily="18" charset="2"/>
              </a:rPr>
              <a:t>  |  </a:t>
            </a:r>
            <a:r>
              <a:rPr lang="en-US" sz="2900" dirty="0" err="1">
                <a:sym typeface="Symbol" pitchFamily="18" charset="2"/>
              </a:rPr>
              <a:t>fA</a:t>
            </a:r>
            <a:r>
              <a:rPr lang="en-US" sz="2900" baseline="30000" dirty="0" err="1">
                <a:sym typeface="Symbol" pitchFamily="18" charset="2"/>
              </a:rPr>
              <a:t>’</a:t>
            </a:r>
            <a:r>
              <a:rPr lang="en-US" sz="2900" dirty="0" err="1">
                <a:sym typeface="Symbol" pitchFamily="18" charset="2"/>
              </a:rPr>
              <a:t>a</a:t>
            </a:r>
            <a:r>
              <a:rPr lang="en-US" sz="2900" dirty="0">
                <a:sym typeface="Symbol" pitchFamily="18" charset="2"/>
              </a:rPr>
              <a:t>  | b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	- Eliminate the immediate left-recursion in S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		 S  </a:t>
            </a:r>
            <a:r>
              <a:rPr lang="en-US" sz="2900" dirty="0" err="1">
                <a:sym typeface="Symbol" pitchFamily="18" charset="2"/>
              </a:rPr>
              <a:t>fA’aS</a:t>
            </a:r>
            <a:r>
              <a:rPr lang="en-US" sz="2900" dirty="0">
                <a:sym typeface="Symbol" pitchFamily="18" charset="2"/>
              </a:rPr>
              <a:t>’  | </a:t>
            </a:r>
            <a:r>
              <a:rPr lang="en-US" sz="2900" dirty="0" err="1">
                <a:sym typeface="Symbol" pitchFamily="18" charset="2"/>
              </a:rPr>
              <a:t>bS</a:t>
            </a:r>
            <a:r>
              <a:rPr lang="en-US" sz="2900" baseline="30000" dirty="0">
                <a:sym typeface="Symbol" pitchFamily="18" charset="2"/>
              </a:rPr>
              <a:t>’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baseline="30000" dirty="0">
                <a:sym typeface="Symbol" pitchFamily="18" charset="2"/>
              </a:rPr>
              <a:t>		 </a:t>
            </a:r>
            <a:r>
              <a:rPr lang="en-US" sz="2900" dirty="0">
                <a:sym typeface="Symbol" pitchFamily="18" charset="2"/>
              </a:rPr>
              <a:t>S</a:t>
            </a:r>
            <a:r>
              <a:rPr lang="en-US" sz="2900" baseline="30000" dirty="0">
                <a:sym typeface="Symbol" pitchFamily="18" charset="2"/>
              </a:rPr>
              <a:t>’ </a:t>
            </a:r>
            <a:r>
              <a:rPr lang="en-US" sz="2900" dirty="0">
                <a:sym typeface="Symbol" pitchFamily="18" charset="2"/>
              </a:rPr>
              <a:t> </a:t>
            </a:r>
            <a:r>
              <a:rPr lang="en-US" sz="2900" dirty="0" err="1">
                <a:sym typeface="Symbol" pitchFamily="18" charset="2"/>
              </a:rPr>
              <a:t>dA</a:t>
            </a:r>
            <a:r>
              <a:rPr lang="en-US" sz="2900" baseline="30000" dirty="0" err="1">
                <a:sym typeface="Symbol" pitchFamily="18" charset="2"/>
              </a:rPr>
              <a:t>’</a:t>
            </a:r>
            <a:r>
              <a:rPr lang="en-US" sz="2900" dirty="0" err="1">
                <a:sym typeface="Symbol" pitchFamily="18" charset="2"/>
              </a:rPr>
              <a:t>aS</a:t>
            </a:r>
            <a:r>
              <a:rPr lang="en-US" sz="2900" dirty="0">
                <a:sym typeface="Symbol" pitchFamily="18" charset="2"/>
              </a:rPr>
              <a:t>’  |  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So, the resulting equivalent grammar which is not left-recursive is: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	S  </a:t>
            </a:r>
            <a:r>
              <a:rPr lang="en-US" sz="2900" dirty="0" err="1">
                <a:sym typeface="Symbol" pitchFamily="18" charset="2"/>
              </a:rPr>
              <a:t>fA’aS</a:t>
            </a:r>
            <a:r>
              <a:rPr lang="en-US" sz="2900" dirty="0">
                <a:sym typeface="Symbol" pitchFamily="18" charset="2"/>
              </a:rPr>
              <a:t>’  | </a:t>
            </a:r>
            <a:r>
              <a:rPr lang="en-US" sz="2900" dirty="0" err="1">
                <a:sym typeface="Symbol" pitchFamily="18" charset="2"/>
              </a:rPr>
              <a:t>bS</a:t>
            </a:r>
            <a:r>
              <a:rPr lang="en-US" sz="2900" baseline="30000" dirty="0">
                <a:sym typeface="Symbol" pitchFamily="18" charset="2"/>
              </a:rPr>
              <a:t>’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baseline="30000" dirty="0">
                <a:sym typeface="Symbol" pitchFamily="18" charset="2"/>
              </a:rPr>
              <a:t>	</a:t>
            </a:r>
            <a:r>
              <a:rPr lang="en-US" sz="2900" dirty="0">
                <a:sym typeface="Symbol" pitchFamily="18" charset="2"/>
              </a:rPr>
              <a:t>S</a:t>
            </a:r>
            <a:r>
              <a:rPr lang="en-US" sz="2900" baseline="30000" dirty="0">
                <a:sym typeface="Symbol" pitchFamily="18" charset="2"/>
              </a:rPr>
              <a:t>’ </a:t>
            </a:r>
            <a:r>
              <a:rPr lang="en-US" sz="2900" dirty="0">
                <a:sym typeface="Symbol" pitchFamily="18" charset="2"/>
              </a:rPr>
              <a:t> </a:t>
            </a:r>
            <a:r>
              <a:rPr lang="en-US" sz="2900" dirty="0" err="1">
                <a:sym typeface="Symbol" pitchFamily="18" charset="2"/>
              </a:rPr>
              <a:t>dA</a:t>
            </a:r>
            <a:r>
              <a:rPr lang="en-US" sz="2900" baseline="30000" dirty="0" err="1">
                <a:sym typeface="Symbol" pitchFamily="18" charset="2"/>
              </a:rPr>
              <a:t>’</a:t>
            </a:r>
            <a:r>
              <a:rPr lang="en-US" sz="2900" dirty="0" err="1">
                <a:sym typeface="Symbol" pitchFamily="18" charset="2"/>
              </a:rPr>
              <a:t>aS</a:t>
            </a:r>
            <a:r>
              <a:rPr lang="en-US" sz="2900" dirty="0">
                <a:sym typeface="Symbol" pitchFamily="18" charset="2"/>
              </a:rPr>
              <a:t>’  |  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dirty="0">
                <a:sym typeface="Symbol" pitchFamily="18" charset="2"/>
              </a:rPr>
              <a:t>	A  </a:t>
            </a:r>
            <a:r>
              <a:rPr lang="en-US" sz="2900" dirty="0" err="1">
                <a:sym typeface="Symbol" pitchFamily="18" charset="2"/>
              </a:rPr>
              <a:t>SdA</a:t>
            </a:r>
            <a:r>
              <a:rPr lang="en-US" sz="2900" baseline="30000" dirty="0">
                <a:sym typeface="Symbol" pitchFamily="18" charset="2"/>
              </a:rPr>
              <a:t>’</a:t>
            </a:r>
            <a:r>
              <a:rPr lang="en-US" sz="2900" dirty="0">
                <a:sym typeface="Symbol" pitchFamily="18" charset="2"/>
              </a:rPr>
              <a:t> | </a:t>
            </a:r>
            <a:r>
              <a:rPr lang="en-US" sz="2900" dirty="0" err="1">
                <a:sym typeface="Symbol" pitchFamily="18" charset="2"/>
              </a:rPr>
              <a:t>fA</a:t>
            </a:r>
            <a:r>
              <a:rPr lang="en-US" sz="2900" baseline="30000" dirty="0">
                <a:sym typeface="Symbol" pitchFamily="18" charset="2"/>
              </a:rPr>
              <a:t>’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900" baseline="30000" dirty="0">
                <a:sym typeface="Symbol" pitchFamily="18" charset="2"/>
              </a:rPr>
              <a:t>	</a:t>
            </a:r>
            <a:r>
              <a:rPr lang="en-US" sz="2900" dirty="0">
                <a:sym typeface="Symbol" pitchFamily="18" charset="2"/>
              </a:rPr>
              <a:t>A</a:t>
            </a:r>
            <a:r>
              <a:rPr lang="en-US" sz="2900" baseline="30000" dirty="0">
                <a:sym typeface="Symbol" pitchFamily="18" charset="2"/>
              </a:rPr>
              <a:t>’ </a:t>
            </a:r>
            <a:r>
              <a:rPr lang="en-US" sz="2900" dirty="0">
                <a:sym typeface="Symbol" pitchFamily="18" charset="2"/>
              </a:rPr>
              <a:t> </a:t>
            </a:r>
            <a:r>
              <a:rPr lang="en-US" sz="2900" dirty="0" err="1">
                <a:sym typeface="Symbol" pitchFamily="18" charset="2"/>
              </a:rPr>
              <a:t>cA</a:t>
            </a:r>
            <a:r>
              <a:rPr lang="en-US" sz="2900" baseline="30000" dirty="0">
                <a:sym typeface="Symbol" pitchFamily="18" charset="2"/>
              </a:rPr>
              <a:t>’  </a:t>
            </a:r>
            <a:r>
              <a:rPr lang="en-US" sz="2900" dirty="0">
                <a:sym typeface="Symbol" pitchFamily="18" charset="2"/>
              </a:rPr>
              <a:t>| 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Left-Factoring</a:t>
            </a:r>
          </a:p>
        </p:txBody>
      </p:sp>
      <p:sp>
        <p:nvSpPr>
          <p:cNvPr id="25606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32C6BB-BE04-4F9F-B483-64A98F1BFC66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3F9B90-4C32-4B9E-953E-1B22F57F093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/>
          </a:p>
        </p:txBody>
      </p:sp>
      <p:sp>
        <p:nvSpPr>
          <p:cNvPr id="2560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predictive parser (a top-down parser without backtracking) insists  that the grammar must be </a:t>
            </a:r>
            <a:r>
              <a:rPr lang="en-US" i="1" dirty="0"/>
              <a:t>left-factored</a:t>
            </a:r>
            <a:r>
              <a:rPr lang="en-US" dirty="0"/>
              <a:t>.</a:t>
            </a:r>
          </a:p>
          <a:p>
            <a:pPr>
              <a:buFontTx/>
              <a:buNone/>
            </a:pPr>
            <a:endParaRPr lang="en-US" dirty="0">
              <a:sym typeface="Wingdings" pitchFamily="2" charset="2"/>
            </a:endParaRPr>
          </a:p>
          <a:p>
            <a:pPr>
              <a:buFontTx/>
              <a:buNone/>
            </a:pPr>
            <a:r>
              <a:rPr lang="en-US" dirty="0">
                <a:sym typeface="Wingdings" pitchFamily="2" charset="2"/>
              </a:rPr>
              <a:t>	stmt </a:t>
            </a:r>
            <a:r>
              <a:rPr lang="en-US" dirty="0">
                <a:sym typeface="Symbol" pitchFamily="18" charset="2"/>
              </a:rPr>
              <a:t> 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if</a:t>
            </a:r>
            <a:r>
              <a:rPr lang="en-US" dirty="0">
                <a:sym typeface="Symbol" pitchFamily="18" charset="2"/>
              </a:rPr>
              <a:t>  </a:t>
            </a:r>
            <a:r>
              <a:rPr lang="en-US" dirty="0" err="1">
                <a:sym typeface="Symbol" pitchFamily="18" charset="2"/>
              </a:rPr>
              <a:t>expr</a:t>
            </a:r>
            <a:r>
              <a:rPr lang="en-US" dirty="0">
                <a:sym typeface="Symbol" pitchFamily="18" charset="2"/>
              </a:rPr>
              <a:t>  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then</a:t>
            </a:r>
            <a:r>
              <a:rPr lang="en-US" dirty="0">
                <a:sym typeface="Symbol" pitchFamily="18" charset="2"/>
              </a:rPr>
              <a:t>  stmt  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else</a:t>
            </a:r>
            <a:r>
              <a:rPr lang="en-US" dirty="0">
                <a:sym typeface="Symbol" pitchFamily="18" charset="2"/>
              </a:rPr>
              <a:t>  stmt    |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	 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if</a:t>
            </a:r>
            <a:r>
              <a:rPr lang="en-US" dirty="0">
                <a:sym typeface="Symbol" pitchFamily="18" charset="2"/>
              </a:rPr>
              <a:t>  </a:t>
            </a:r>
            <a:r>
              <a:rPr lang="en-US" dirty="0" err="1">
                <a:sym typeface="Symbol" pitchFamily="18" charset="2"/>
              </a:rPr>
              <a:t>expr</a:t>
            </a:r>
            <a:r>
              <a:rPr lang="en-US" dirty="0">
                <a:sym typeface="Symbol" pitchFamily="18" charset="2"/>
              </a:rPr>
              <a:t>  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then</a:t>
            </a:r>
            <a:r>
              <a:rPr lang="en-US" dirty="0">
                <a:sym typeface="Symbol" pitchFamily="18" charset="2"/>
              </a:rPr>
              <a:t>  stmt </a:t>
            </a:r>
          </a:p>
          <a:p>
            <a:pPr>
              <a:buFontTx/>
              <a:buNone/>
            </a:pPr>
            <a:endParaRPr lang="en-US" dirty="0">
              <a:sym typeface="Symbol" pitchFamily="18" charset="2"/>
            </a:endParaRPr>
          </a:p>
          <a:p>
            <a:r>
              <a:rPr lang="en-US" dirty="0"/>
              <a:t>when we see  </a:t>
            </a:r>
            <a:r>
              <a:rPr lang="en-US" dirty="0">
                <a:latin typeface="Courier New" pitchFamily="49" charset="0"/>
              </a:rPr>
              <a:t>if</a:t>
            </a:r>
            <a:r>
              <a:rPr lang="en-US" dirty="0"/>
              <a:t>, we cannot now which production rule to choose to  re-write </a:t>
            </a:r>
            <a:r>
              <a:rPr lang="en-US" i="1" dirty="0"/>
              <a:t>stmt</a:t>
            </a:r>
            <a:r>
              <a:rPr lang="en-US" dirty="0"/>
              <a:t> in the derivation.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Left-Factoring (cont.)</a:t>
            </a:r>
          </a:p>
        </p:txBody>
      </p:sp>
      <p:sp>
        <p:nvSpPr>
          <p:cNvPr id="26630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9001E9-62A5-4E61-BD39-BBE7F6B4086F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604F05-F0B8-47D4-9592-9C6D0CE415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/>
          </a:p>
        </p:txBody>
      </p:sp>
      <p:sp>
        <p:nvSpPr>
          <p:cNvPr id="2662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general,</a:t>
            </a:r>
          </a:p>
          <a:p>
            <a:endParaRPr lang="en-US" sz="800" dirty="0"/>
          </a:p>
          <a:p>
            <a:pPr>
              <a:buFontTx/>
              <a:buNone/>
            </a:pPr>
            <a:r>
              <a:rPr lang="en-US" dirty="0"/>
              <a:t>	A </a:t>
            </a:r>
            <a:r>
              <a:rPr lang="en-US" dirty="0">
                <a:sym typeface="Symbol" pitchFamily="18" charset="2"/>
              </a:rPr>
              <a:t>  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 |   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 	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where  is non-empty and the first  symbols of 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and 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 (if they have one)are different.</a:t>
            </a:r>
          </a:p>
          <a:p>
            <a:pPr>
              <a:buFontTx/>
              <a:buNone/>
            </a:pPr>
            <a:endParaRPr lang="en-US" sz="800" dirty="0">
              <a:sym typeface="Symbol" pitchFamily="18" charset="2"/>
            </a:endParaRPr>
          </a:p>
          <a:p>
            <a:r>
              <a:rPr lang="en-US" dirty="0">
                <a:sym typeface="Symbol" pitchFamily="18" charset="2"/>
              </a:rPr>
              <a:t>when processing  we cannot know whether expand 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	A to 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   or     A to 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 </a:t>
            </a:r>
          </a:p>
          <a:p>
            <a:pPr>
              <a:buFontTx/>
              <a:buNone/>
            </a:pPr>
            <a:endParaRPr lang="en-US" dirty="0">
              <a:sym typeface="Symbol" pitchFamily="18" charset="2"/>
            </a:endParaRPr>
          </a:p>
          <a:p>
            <a:r>
              <a:rPr lang="en-US" dirty="0">
                <a:sym typeface="Symbol" pitchFamily="18" charset="2"/>
              </a:rPr>
              <a:t>But, if we re-write the grammar as follows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	 </a:t>
            </a:r>
            <a:r>
              <a:rPr lang="en-US" dirty="0"/>
              <a:t>A </a:t>
            </a:r>
            <a:r>
              <a:rPr lang="en-US" dirty="0">
                <a:sym typeface="Symbol" pitchFamily="18" charset="2"/>
              </a:rPr>
              <a:t>  A</a:t>
            </a:r>
            <a:r>
              <a:rPr lang="en-US" sz="2800" baseline="30000" dirty="0">
                <a:latin typeface="Times New Roman" charset="0"/>
                <a:sym typeface="Symbol"/>
              </a:rPr>
              <a:t> </a:t>
            </a:r>
            <a:endParaRPr lang="en-US" baseline="30000" dirty="0">
              <a:sym typeface="Symbol" pitchFamily="18" charset="2"/>
            </a:endParaRPr>
          </a:p>
          <a:p>
            <a:pPr>
              <a:buNone/>
            </a:pPr>
            <a:r>
              <a:rPr lang="en-US" baseline="30000" dirty="0">
                <a:sym typeface="Symbol" pitchFamily="18" charset="2"/>
              </a:rPr>
              <a:t>		 </a:t>
            </a:r>
            <a:r>
              <a:rPr lang="en-US" dirty="0">
                <a:sym typeface="Symbol" pitchFamily="18" charset="2"/>
              </a:rPr>
              <a:t>A</a:t>
            </a:r>
            <a:r>
              <a:rPr lang="en-US" sz="2400" baseline="30000" dirty="0">
                <a:latin typeface="Times New Roman" charset="0"/>
                <a:sym typeface="Symbol"/>
              </a:rPr>
              <a:t></a:t>
            </a:r>
            <a:r>
              <a:rPr lang="en-US" dirty="0">
                <a:sym typeface="Symbol" pitchFamily="18" charset="2"/>
              </a:rPr>
              <a:t>  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 |   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 	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so, we can immediately expand A to A</a:t>
            </a:r>
            <a:r>
              <a:rPr lang="en-US" sz="2800" baseline="30000" dirty="0">
                <a:latin typeface="Times New Roman" charset="0"/>
                <a:sym typeface="Symbol"/>
              </a:rPr>
              <a:t> </a:t>
            </a:r>
            <a:endParaRPr lang="en-US" baseline="30000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Left-Factoring -- Algorithm </a:t>
            </a:r>
          </a:p>
        </p:txBody>
      </p:sp>
      <p:sp>
        <p:nvSpPr>
          <p:cNvPr id="27654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93BDC2-09E5-4412-A0BF-D0E37AC5E2A6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1BF66F-BA7F-4D5D-8EC9-534F2BB78EB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/>
          </a:p>
        </p:txBody>
      </p:sp>
      <p:sp>
        <p:nvSpPr>
          <p:cNvPr id="2765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each non-terminal A with two or more alternatives (production rules) with a common non-empty prefix, </a:t>
            </a:r>
          </a:p>
          <a:p>
            <a:endParaRPr lang="en-US" sz="800" dirty="0"/>
          </a:p>
          <a:p>
            <a:pPr>
              <a:buFontTx/>
              <a:buNone/>
            </a:pPr>
            <a:r>
              <a:rPr lang="en-US" dirty="0"/>
              <a:t>		 A </a:t>
            </a:r>
            <a:r>
              <a:rPr lang="en-US" dirty="0">
                <a:sym typeface="Symbol" pitchFamily="18" charset="2"/>
              </a:rPr>
              <a:t>  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| ... | </a:t>
            </a:r>
            <a:r>
              <a:rPr lang="en-US" baseline="-25000" dirty="0">
                <a:sym typeface="Symbol" pitchFamily="18" charset="2"/>
              </a:rPr>
              <a:t>n </a:t>
            </a:r>
            <a:r>
              <a:rPr lang="en-US" dirty="0">
                <a:sym typeface="Symbol" pitchFamily="18" charset="2"/>
              </a:rPr>
              <a:t> |  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| ... | </a:t>
            </a:r>
            <a:r>
              <a:rPr lang="en-US" baseline="-25000" dirty="0">
                <a:sym typeface="Symbol" pitchFamily="18" charset="2"/>
              </a:rPr>
              <a:t>m</a:t>
            </a:r>
            <a:r>
              <a:rPr lang="en-US" dirty="0">
                <a:sym typeface="Symbol" pitchFamily="18" charset="2"/>
              </a:rPr>
              <a:t> </a:t>
            </a:r>
          </a:p>
          <a:p>
            <a:pPr>
              <a:buFontTx/>
              <a:buNone/>
            </a:pPr>
            <a:endParaRPr lang="en-US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convert it into</a:t>
            </a:r>
          </a:p>
          <a:p>
            <a:pPr>
              <a:buFontTx/>
              <a:buNone/>
            </a:pPr>
            <a:endParaRPr lang="en-US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	</a:t>
            </a:r>
            <a:r>
              <a:rPr lang="en-US" dirty="0"/>
              <a:t>A </a:t>
            </a:r>
            <a:r>
              <a:rPr lang="en-US" dirty="0">
                <a:sym typeface="Symbol" pitchFamily="18" charset="2"/>
              </a:rPr>
              <a:t>  A</a:t>
            </a:r>
            <a:r>
              <a:rPr lang="en-US" sz="2800" baseline="30000" dirty="0">
                <a:latin typeface="Times New Roman" charset="0"/>
                <a:sym typeface="Symbol"/>
              </a:rPr>
              <a:t></a:t>
            </a:r>
            <a:r>
              <a:rPr lang="en-US" dirty="0">
                <a:sym typeface="Symbol" pitchFamily="18" charset="2"/>
              </a:rPr>
              <a:t> |  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| ... | </a:t>
            </a:r>
            <a:r>
              <a:rPr lang="en-US" baseline="-25000" dirty="0">
                <a:sym typeface="Symbol" pitchFamily="18" charset="2"/>
              </a:rPr>
              <a:t>m</a:t>
            </a:r>
            <a:r>
              <a:rPr lang="en-US" dirty="0">
                <a:sym typeface="Symbol" pitchFamily="18" charset="2"/>
              </a:rPr>
              <a:t> 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	A</a:t>
            </a:r>
            <a:r>
              <a:rPr lang="en-US" baseline="30000" dirty="0">
                <a:sym typeface="Symbol" pitchFamily="18" charset="2"/>
              </a:rPr>
              <a:t>’ </a:t>
            </a:r>
            <a:r>
              <a:rPr lang="en-US" dirty="0">
                <a:sym typeface="Symbol" pitchFamily="18" charset="2"/>
              </a:rPr>
              <a:t> 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| ... | </a:t>
            </a:r>
            <a:r>
              <a:rPr lang="en-US" baseline="-25000" dirty="0">
                <a:sym typeface="Symbol" pitchFamily="18" charset="2"/>
              </a:rPr>
              <a:t>n </a:t>
            </a:r>
            <a:endParaRPr lang="en-US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Left-Factoring </a:t>
            </a:r>
            <a:r>
              <a:rPr lang="en-US">
                <a:solidFill>
                  <a:schemeClr val="tx1"/>
                </a:solidFill>
              </a:rPr>
              <a:t>– Example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678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508B914-AE5C-455F-B5D0-11A560D386BD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7/19/2025</a:t>
            </a:fld>
            <a:endParaRPr lang="en-US"/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CC59A3-394A-4D59-871A-3F02BC89BE3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/>
          </a:p>
        </p:txBody>
      </p:sp>
      <p:sp>
        <p:nvSpPr>
          <p:cNvPr id="2867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/>
              <a:t>A </a:t>
            </a:r>
            <a:r>
              <a:rPr lang="en-US" dirty="0">
                <a:sym typeface="Symbol" pitchFamily="18" charset="2"/>
              </a:rPr>
              <a:t> </a:t>
            </a:r>
            <a:r>
              <a:rPr lang="en-US" u="sng" dirty="0" err="1">
                <a:sym typeface="Symbol" pitchFamily="18" charset="2"/>
              </a:rPr>
              <a:t>a</a:t>
            </a:r>
            <a:r>
              <a:rPr lang="en-US" dirty="0" err="1">
                <a:sym typeface="Symbol" pitchFamily="18" charset="2"/>
              </a:rPr>
              <a:t>bB</a:t>
            </a:r>
            <a:r>
              <a:rPr lang="en-US" dirty="0">
                <a:sym typeface="Symbol" pitchFamily="18" charset="2"/>
              </a:rPr>
              <a:t> | </a:t>
            </a:r>
            <a:r>
              <a:rPr lang="en-US" u="sng" dirty="0" err="1">
                <a:sym typeface="Symbol" pitchFamily="18" charset="2"/>
              </a:rPr>
              <a:t>a</a:t>
            </a:r>
            <a:r>
              <a:rPr lang="en-US" dirty="0" err="1">
                <a:sym typeface="Symbol" pitchFamily="18" charset="2"/>
              </a:rPr>
              <a:t>B</a:t>
            </a:r>
            <a:r>
              <a:rPr lang="en-US" dirty="0">
                <a:sym typeface="Symbol" pitchFamily="18" charset="2"/>
              </a:rPr>
              <a:t> | </a:t>
            </a:r>
            <a:r>
              <a:rPr lang="en-US" dirty="0" err="1">
                <a:sym typeface="Symbol" pitchFamily="18" charset="2"/>
              </a:rPr>
              <a:t>cdg</a:t>
            </a:r>
            <a:r>
              <a:rPr lang="en-US" dirty="0">
                <a:sym typeface="Symbol" pitchFamily="18" charset="2"/>
              </a:rPr>
              <a:t> | </a:t>
            </a:r>
            <a:r>
              <a:rPr lang="en-US" dirty="0" err="1">
                <a:sym typeface="Symbol" pitchFamily="18" charset="2"/>
              </a:rPr>
              <a:t>cdeB</a:t>
            </a:r>
            <a:r>
              <a:rPr lang="en-US" dirty="0">
                <a:sym typeface="Symbol" pitchFamily="18" charset="2"/>
              </a:rPr>
              <a:t> | </a:t>
            </a:r>
            <a:r>
              <a:rPr lang="en-US" dirty="0" err="1">
                <a:sym typeface="Symbol" pitchFamily="18" charset="2"/>
              </a:rPr>
              <a:t>cdfB</a:t>
            </a:r>
            <a:endParaRPr lang="en-US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</a:t>
            </a:r>
            <a:r>
              <a:rPr lang="en-US" sz="3600" dirty="0">
                <a:sym typeface="Symbol" pitchFamily="18" charset="2"/>
              </a:rPr>
              <a:t>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A  </a:t>
            </a:r>
            <a:r>
              <a:rPr lang="en-US" dirty="0" err="1">
                <a:sym typeface="Symbol" pitchFamily="18" charset="2"/>
              </a:rPr>
              <a:t>aA</a:t>
            </a:r>
            <a:r>
              <a:rPr lang="en-US" dirty="0">
                <a:sym typeface="Symbol"/>
              </a:rPr>
              <a:t></a:t>
            </a:r>
            <a:r>
              <a:rPr lang="en-US" dirty="0">
                <a:sym typeface="Symbol" pitchFamily="18" charset="2"/>
              </a:rPr>
              <a:t> | </a:t>
            </a:r>
            <a:r>
              <a:rPr lang="en-US" u="sng" dirty="0" err="1">
                <a:sym typeface="Symbol" pitchFamily="18" charset="2"/>
              </a:rPr>
              <a:t>cd</a:t>
            </a:r>
            <a:r>
              <a:rPr lang="en-US" dirty="0" err="1">
                <a:sym typeface="Symbol" pitchFamily="18" charset="2"/>
              </a:rPr>
              <a:t>g</a:t>
            </a:r>
            <a:r>
              <a:rPr lang="en-US" dirty="0">
                <a:sym typeface="Symbol" pitchFamily="18" charset="2"/>
              </a:rPr>
              <a:t> | </a:t>
            </a:r>
            <a:r>
              <a:rPr lang="en-US" u="sng" dirty="0" err="1">
                <a:sym typeface="Symbol" pitchFamily="18" charset="2"/>
              </a:rPr>
              <a:t>cd</a:t>
            </a:r>
            <a:r>
              <a:rPr lang="en-US" dirty="0" err="1">
                <a:sym typeface="Symbol" pitchFamily="18" charset="2"/>
              </a:rPr>
              <a:t>eB</a:t>
            </a:r>
            <a:r>
              <a:rPr lang="en-US" dirty="0">
                <a:sym typeface="Symbol" pitchFamily="18" charset="2"/>
              </a:rPr>
              <a:t> | </a:t>
            </a:r>
            <a:r>
              <a:rPr lang="en-US" u="sng" dirty="0" err="1">
                <a:sym typeface="Symbol" pitchFamily="18" charset="2"/>
              </a:rPr>
              <a:t>cd</a:t>
            </a:r>
            <a:r>
              <a:rPr lang="en-US" dirty="0" err="1">
                <a:sym typeface="Symbol" pitchFamily="18" charset="2"/>
              </a:rPr>
              <a:t>fB</a:t>
            </a:r>
            <a:endParaRPr lang="en-US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A</a:t>
            </a:r>
            <a:r>
              <a:rPr lang="en-US" dirty="0">
                <a:sym typeface="Symbol"/>
              </a:rPr>
              <a:t></a:t>
            </a:r>
            <a:r>
              <a:rPr lang="en-US" dirty="0">
                <a:sym typeface="Symbol" pitchFamily="18" charset="2"/>
              </a:rPr>
              <a:t>  </a:t>
            </a:r>
            <a:r>
              <a:rPr lang="en-US" dirty="0" err="1">
                <a:sym typeface="Symbol" pitchFamily="18" charset="2"/>
              </a:rPr>
              <a:t>bB</a:t>
            </a:r>
            <a:r>
              <a:rPr lang="en-US" dirty="0">
                <a:sym typeface="Symbol" pitchFamily="18" charset="2"/>
              </a:rPr>
              <a:t> | B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	</a:t>
            </a:r>
            <a:r>
              <a:rPr lang="en-US" sz="3600" dirty="0">
                <a:sym typeface="Symbol" pitchFamily="18" charset="2"/>
              </a:rPr>
              <a:t></a:t>
            </a:r>
            <a:endParaRPr lang="en-US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A  </a:t>
            </a:r>
            <a:r>
              <a:rPr lang="en-US" dirty="0" err="1">
                <a:sym typeface="Symbol" pitchFamily="18" charset="2"/>
              </a:rPr>
              <a:t>aA</a:t>
            </a:r>
            <a:r>
              <a:rPr lang="en-US" dirty="0">
                <a:sym typeface="Symbol"/>
              </a:rPr>
              <a:t></a:t>
            </a:r>
            <a:r>
              <a:rPr lang="en-US" dirty="0">
                <a:sym typeface="Symbol" pitchFamily="18" charset="2"/>
              </a:rPr>
              <a:t> | </a:t>
            </a:r>
            <a:r>
              <a:rPr lang="en-US" dirty="0" err="1">
                <a:sym typeface="Symbol" pitchFamily="18" charset="2"/>
              </a:rPr>
              <a:t>cdA</a:t>
            </a:r>
            <a:r>
              <a:rPr lang="en-US" dirty="0">
                <a:sym typeface="Symbol"/>
              </a:rPr>
              <a:t></a:t>
            </a:r>
            <a:endParaRPr lang="en-US" baseline="30000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A</a:t>
            </a:r>
            <a:r>
              <a:rPr lang="en-US" dirty="0">
                <a:sym typeface="Symbol"/>
              </a:rPr>
              <a:t></a:t>
            </a:r>
            <a:r>
              <a:rPr lang="en-US" dirty="0">
                <a:sym typeface="Symbol" pitchFamily="18" charset="2"/>
              </a:rPr>
              <a:t>  </a:t>
            </a:r>
            <a:r>
              <a:rPr lang="en-US" dirty="0" err="1">
                <a:sym typeface="Symbol" pitchFamily="18" charset="2"/>
              </a:rPr>
              <a:t>bB</a:t>
            </a:r>
            <a:r>
              <a:rPr lang="en-US" dirty="0">
                <a:sym typeface="Symbol" pitchFamily="18" charset="2"/>
              </a:rPr>
              <a:t> | B</a:t>
            </a:r>
          </a:p>
          <a:p>
            <a:pPr>
              <a:buFontTx/>
              <a:buNone/>
            </a:pPr>
            <a:r>
              <a:rPr lang="en-US" dirty="0">
                <a:sym typeface="Symbol" pitchFamily="18" charset="2"/>
              </a:rPr>
              <a:t>A</a:t>
            </a:r>
            <a:r>
              <a:rPr lang="en-US" dirty="0">
                <a:sym typeface="Symbol"/>
              </a:rPr>
              <a:t></a:t>
            </a:r>
            <a:r>
              <a:rPr lang="en-US" baseline="30000" dirty="0"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 g | </a:t>
            </a:r>
            <a:r>
              <a:rPr lang="en-US" dirty="0" err="1">
                <a:sym typeface="Symbol" pitchFamily="18" charset="2"/>
              </a:rPr>
              <a:t>eB</a:t>
            </a:r>
            <a:r>
              <a:rPr lang="en-US" dirty="0">
                <a:sym typeface="Symbol" pitchFamily="18" charset="2"/>
              </a:rPr>
              <a:t> | </a:t>
            </a:r>
            <a:r>
              <a:rPr lang="en-US" dirty="0" err="1">
                <a:sym typeface="Symbol" pitchFamily="18" charset="2"/>
              </a:rPr>
              <a:t>fB</a:t>
            </a:r>
            <a:endParaRPr lang="en-US" dirty="0">
              <a:sym typeface="Symbol" pitchFamily="18" charset="2"/>
            </a:endParaRPr>
          </a:p>
          <a:p>
            <a:pPr>
              <a:buFontTx/>
              <a:buNone/>
            </a:pPr>
            <a:endParaRPr lang="en-US" dirty="0">
              <a:sym typeface="Symbol" pitchFamily="18" charset="2"/>
            </a:endParaRPr>
          </a:p>
          <a:p>
            <a:pPr>
              <a:buFontTx/>
              <a:buNone/>
            </a:pPr>
            <a:endParaRPr lang="en-US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294</TotalTime>
  <Words>2795</Words>
  <Application>Microsoft Office PowerPoint</Application>
  <PresentationFormat>On-screen Show (4:3)</PresentationFormat>
  <Paragraphs>492</Paragraphs>
  <Slides>33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Courier New</vt:lpstr>
      <vt:lpstr>Georgia</vt:lpstr>
      <vt:lpstr>Symbol</vt:lpstr>
      <vt:lpstr>Times New Roman</vt:lpstr>
      <vt:lpstr>Wingdings</vt:lpstr>
      <vt:lpstr>Wingdings 2</vt:lpstr>
      <vt:lpstr>Civic</vt:lpstr>
      <vt:lpstr>Syntax Analysis</vt:lpstr>
      <vt:lpstr>Phases of a Compiler</vt:lpstr>
      <vt:lpstr>Syntax Analyzer</vt:lpstr>
      <vt:lpstr>Syntax Analyzer</vt:lpstr>
      <vt:lpstr>Parser</vt:lpstr>
      <vt:lpstr>Parsers (cont.)</vt:lpstr>
      <vt:lpstr>Context-Free Grammars</vt:lpstr>
      <vt:lpstr>CFG: An Example</vt:lpstr>
      <vt:lpstr>Notational Conventions in CFG</vt:lpstr>
      <vt:lpstr>Context-Free Grammars</vt:lpstr>
      <vt:lpstr>Derivations</vt:lpstr>
      <vt:lpstr>Derivations</vt:lpstr>
      <vt:lpstr>CFG - Terminology</vt:lpstr>
      <vt:lpstr>Derivation Example</vt:lpstr>
      <vt:lpstr>Left-Most and Right-Most Derivations</vt:lpstr>
      <vt:lpstr>Parse Tree</vt:lpstr>
      <vt:lpstr>Ambiguity</vt:lpstr>
      <vt:lpstr>Ambiguity (cont.)</vt:lpstr>
      <vt:lpstr>Ambiguity (cont.)</vt:lpstr>
      <vt:lpstr>Ambiguity (cont.)</vt:lpstr>
      <vt:lpstr>Ambiguity – Operator Precedence</vt:lpstr>
      <vt:lpstr>Left Recursion</vt:lpstr>
      <vt:lpstr>Eliminate Left-Recursion</vt:lpstr>
      <vt:lpstr>Immediate Left-Recursion - Example</vt:lpstr>
      <vt:lpstr>Immediate Left-Recursion</vt:lpstr>
      <vt:lpstr>Left-Recursion -- Problem</vt:lpstr>
      <vt:lpstr>Eliminate Left-Recursion -- Algorithm</vt:lpstr>
      <vt:lpstr>Eliminate Left-Recursion -- Example</vt:lpstr>
      <vt:lpstr>Eliminate Left-Recursion – Example2</vt:lpstr>
      <vt:lpstr>Left-Factoring</vt:lpstr>
      <vt:lpstr>Left-Factoring (cont.)</vt:lpstr>
      <vt:lpstr>Left-Factoring -- Algorithm </vt:lpstr>
      <vt:lpstr>Left-Factoring – Example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Syntax Analysis</dc:title>
  <dc:creator>K.M.Azharul Hasan</dc:creator>
  <cp:lastModifiedBy>Amartya durjoy</cp:lastModifiedBy>
  <cp:revision>45</cp:revision>
  <dcterms:created xsi:type="dcterms:W3CDTF">2014-01-13T03:44:04Z</dcterms:created>
  <dcterms:modified xsi:type="dcterms:W3CDTF">2025-07-19T14:39:11Z</dcterms:modified>
</cp:coreProperties>
</file>